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handoutMasterIdLst>
    <p:handoutMasterId r:id="rId17"/>
  </p:handoutMasterIdLst>
  <p:sldIdLst>
    <p:sldId id="256" r:id="rId2"/>
    <p:sldId id="326" r:id="rId3"/>
    <p:sldId id="310" r:id="rId4"/>
    <p:sldId id="327" r:id="rId5"/>
    <p:sldId id="286" r:id="rId6"/>
    <p:sldId id="323" r:id="rId7"/>
    <p:sldId id="287" r:id="rId8"/>
    <p:sldId id="324" r:id="rId9"/>
    <p:sldId id="289" r:id="rId10"/>
    <p:sldId id="308" r:id="rId11"/>
    <p:sldId id="309" r:id="rId12"/>
    <p:sldId id="313" r:id="rId13"/>
    <p:sldId id="305" r:id="rId14"/>
    <p:sldId id="314" r:id="rId15"/>
    <p:sldId id="328" r:id="rId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0099"/>
    <a:srgbClr val="6600CC"/>
    <a:srgbClr val="EB008B"/>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3" autoAdjust="0"/>
    <p:restoredTop sz="94660"/>
  </p:normalViewPr>
  <p:slideViewPr>
    <p:cSldViewPr snapToGrid="0">
      <p:cViewPr varScale="1">
        <p:scale>
          <a:sx n="88" d="100"/>
          <a:sy n="88" d="100"/>
        </p:scale>
        <p:origin x="81"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60" cy="498056"/>
          </a:xfrm>
          <a:prstGeom prst="rect">
            <a:avLst/>
          </a:prstGeom>
        </p:spPr>
        <p:txBody>
          <a:bodyPr vert="horz" lIns="91312" tIns="45656" rIns="91312" bIns="45656" rtlCol="0"/>
          <a:lstStyle>
            <a:lvl1pPr algn="l">
              <a:defRPr sz="1200"/>
            </a:lvl1pPr>
          </a:lstStyle>
          <a:p>
            <a:endParaRPr lang="fr-FR"/>
          </a:p>
        </p:txBody>
      </p:sp>
      <p:sp>
        <p:nvSpPr>
          <p:cNvPr id="3" name="Espace réservé de la date 2"/>
          <p:cNvSpPr>
            <a:spLocks noGrp="1"/>
          </p:cNvSpPr>
          <p:nvPr>
            <p:ph type="dt" sz="quarter" idx="1"/>
          </p:nvPr>
        </p:nvSpPr>
        <p:spPr>
          <a:xfrm>
            <a:off x="3850443" y="1"/>
            <a:ext cx="2945660" cy="498056"/>
          </a:xfrm>
          <a:prstGeom prst="rect">
            <a:avLst/>
          </a:prstGeom>
        </p:spPr>
        <p:txBody>
          <a:bodyPr vert="horz" lIns="91312" tIns="45656" rIns="91312" bIns="45656" rtlCol="0"/>
          <a:lstStyle>
            <a:lvl1pPr algn="r">
              <a:defRPr sz="1200"/>
            </a:lvl1pPr>
          </a:lstStyle>
          <a:p>
            <a:fld id="{F2704565-8362-467C-8315-661CBFE4A60C}" type="datetimeFigureOut">
              <a:rPr lang="fr-FR" smtClean="0"/>
              <a:t>28/08/2020</a:t>
            </a:fld>
            <a:endParaRPr lang="fr-FR"/>
          </a:p>
        </p:txBody>
      </p:sp>
      <p:sp>
        <p:nvSpPr>
          <p:cNvPr id="4" name="Espace réservé du pied de page 3"/>
          <p:cNvSpPr>
            <a:spLocks noGrp="1"/>
          </p:cNvSpPr>
          <p:nvPr>
            <p:ph type="ftr" sz="quarter" idx="2"/>
          </p:nvPr>
        </p:nvSpPr>
        <p:spPr>
          <a:xfrm>
            <a:off x="0" y="9428584"/>
            <a:ext cx="2945660" cy="498055"/>
          </a:xfrm>
          <a:prstGeom prst="rect">
            <a:avLst/>
          </a:prstGeom>
        </p:spPr>
        <p:txBody>
          <a:bodyPr vert="horz" lIns="91312" tIns="45656" rIns="91312" bIns="4565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60" cy="498055"/>
          </a:xfrm>
          <a:prstGeom prst="rect">
            <a:avLst/>
          </a:prstGeom>
        </p:spPr>
        <p:txBody>
          <a:bodyPr vert="horz" lIns="91312" tIns="45656" rIns="91312" bIns="45656" rtlCol="0" anchor="b"/>
          <a:lstStyle>
            <a:lvl1pPr algn="r">
              <a:defRPr sz="1200"/>
            </a:lvl1pPr>
          </a:lstStyle>
          <a:p>
            <a:fld id="{941E211B-F932-4C61-9F61-85FA174FF0CB}" type="slidenum">
              <a:rPr lang="fr-FR" smtClean="0"/>
              <a:t>‹N°›</a:t>
            </a:fld>
            <a:endParaRPr lang="fr-FR"/>
          </a:p>
        </p:txBody>
      </p:sp>
    </p:spTree>
    <p:extLst>
      <p:ext uri="{BB962C8B-B14F-4D97-AF65-F5344CB8AC3E}">
        <p14:creationId xmlns:p14="http://schemas.microsoft.com/office/powerpoint/2010/main" val="5010969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36837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C6B4A9-1611-4792-9094-5F34BCA07E0B}" type="datetimeFigureOut">
              <a:rPr lang="en-US" smtClean="0"/>
              <a:t>8/28/2020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2054180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097468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220636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360793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B712588-04B1-427B-82EE-E8DB90309F08}" type="datetimeFigureOut">
              <a:rPr lang="en-US" smtClean="0"/>
              <a:t>8/28/2020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26451515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46200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12339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234454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2A54C80-263E-416B-A8E0-580EDEADCBDC}" type="datetimeFigureOut">
              <a:rPr lang="en-US" smtClean="0"/>
              <a:t>8/28/2020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07681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206311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8/28/2020</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86697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E062BD2-3711-4370-82DF-84911FF4B2CF}"/>
              </a:ext>
            </a:extLst>
          </p:cNvPr>
          <p:cNvSpPr txBox="1"/>
          <p:nvPr/>
        </p:nvSpPr>
        <p:spPr>
          <a:xfrm rot="20851157" flipH="1">
            <a:off x="2760787" y="-446331"/>
            <a:ext cx="9777467" cy="6369179"/>
          </a:xfrm>
          <a:prstGeom prst="rect">
            <a:avLst/>
          </a:prstGeom>
          <a:solidFill>
            <a:srgbClr val="00B050"/>
          </a:solidFill>
          <a:effectLst>
            <a:innerShdw blurRad="63500" dist="50800" dir="2700000">
              <a:prstClr val="black">
                <a:alpha val="50000"/>
              </a:prstClr>
            </a:innerShdw>
          </a:effectLst>
        </p:spPr>
        <p:txBody>
          <a:bodyPr wrap="square" rtlCol="0">
            <a:spAutoFit/>
          </a:bodyPr>
          <a:lstStyle/>
          <a:p>
            <a:endParaRPr lang="fr-FR" dirty="0"/>
          </a:p>
        </p:txBody>
      </p:sp>
      <p:sp>
        <p:nvSpPr>
          <p:cNvPr id="11" name="Rectangle 10"/>
          <p:cNvSpPr/>
          <p:nvPr/>
        </p:nvSpPr>
        <p:spPr>
          <a:xfrm>
            <a:off x="2978266" y="821513"/>
            <a:ext cx="11595652" cy="4836389"/>
          </a:xfrm>
          <a:prstGeom prst="rect">
            <a:avLst/>
          </a:prstGeom>
        </p:spPr>
        <p:txBody>
          <a:bodyPr wrap="square">
            <a:spAutoFit/>
          </a:bodyPr>
          <a:lstStyle/>
          <a:p>
            <a:pPr algn="ctr">
              <a:lnSpc>
                <a:spcPct val="150000"/>
              </a:lnSpc>
            </a:pPr>
            <a:r>
              <a:rPr lang="fr-FR" sz="6600" dirty="0">
                <a:solidFill>
                  <a:schemeClr val="bg1"/>
                </a:solidFill>
                <a:effectLst>
                  <a:outerShdw blurRad="38100" dist="38100" dir="2700000" algn="tl">
                    <a:srgbClr val="000000">
                      <a:alpha val="43137"/>
                    </a:srgbClr>
                  </a:outerShdw>
                </a:effectLst>
                <a:latin typeface="Sketch Block" panose="02000000000000000000" pitchFamily="2" charset="0"/>
              </a:rPr>
              <a:t>Protocole sanitaire </a:t>
            </a:r>
          </a:p>
          <a:p>
            <a:pPr algn="ctr">
              <a:lnSpc>
                <a:spcPct val="150000"/>
              </a:lnSpc>
            </a:pPr>
            <a:r>
              <a:rPr lang="fr-FR" sz="5400" dirty="0">
                <a:solidFill>
                  <a:schemeClr val="bg1"/>
                </a:solidFill>
                <a:effectLst>
                  <a:outerShdw blurRad="38100" dist="38100" dir="2700000" algn="tl">
                    <a:srgbClr val="000000">
                      <a:alpha val="43137"/>
                    </a:srgbClr>
                  </a:outerShdw>
                </a:effectLst>
                <a:latin typeface="Sketch Block" panose="02000000000000000000" pitchFamily="2" charset="0"/>
              </a:rPr>
              <a:t>Pour la rentrée 2020 </a:t>
            </a:r>
          </a:p>
          <a:p>
            <a:pPr algn="r">
              <a:lnSpc>
                <a:spcPct val="150000"/>
              </a:lnSpc>
            </a:pPr>
            <a:endParaRPr lang="fr-FR" sz="4000" dirty="0">
              <a:solidFill>
                <a:schemeClr val="bg1"/>
              </a:solidFill>
              <a:effectLst>
                <a:outerShdw blurRad="38100" dist="38100" dir="2700000" algn="tl">
                  <a:srgbClr val="000000">
                    <a:alpha val="43137"/>
                  </a:srgbClr>
                </a:outerShdw>
              </a:effectLst>
              <a:latin typeface="Sketch Block" panose="02000000000000000000" pitchFamily="2" charset="0"/>
            </a:endParaRPr>
          </a:p>
          <a:p>
            <a:pPr lvl="8">
              <a:lnSpc>
                <a:spcPct val="150000"/>
              </a:lnSpc>
            </a:pPr>
            <a:endParaRPr lang="fr-FR" sz="2400" b="1" dirty="0">
              <a:solidFill>
                <a:srgbClr val="002060"/>
              </a:solidFill>
              <a:effectLst>
                <a:outerShdw blurRad="38100" dist="38100" dir="2700000" algn="tl">
                  <a:srgbClr val="000000">
                    <a:alpha val="43137"/>
                  </a:srgbClr>
                </a:outerShdw>
              </a:effectLst>
            </a:endParaRPr>
          </a:p>
          <a:p>
            <a:pPr lvl="8">
              <a:lnSpc>
                <a:spcPct val="150000"/>
              </a:lnSpc>
            </a:pPr>
            <a:endParaRPr lang="fr-FR" sz="2400" b="1" dirty="0">
              <a:solidFill>
                <a:srgbClr val="002060"/>
              </a:solidFill>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2962AC59-0F0C-429C-A980-1FABD0D2B1AA}"/>
              </a:ext>
            </a:extLst>
          </p:cNvPr>
          <p:cNvSpPr txBox="1"/>
          <p:nvPr/>
        </p:nvSpPr>
        <p:spPr>
          <a:xfrm>
            <a:off x="7905207" y="5934900"/>
            <a:ext cx="4849091" cy="461665"/>
          </a:xfrm>
          <a:prstGeom prst="rect">
            <a:avLst/>
          </a:prstGeom>
          <a:noFill/>
        </p:spPr>
        <p:txBody>
          <a:bodyPr wrap="square" rtlCol="0">
            <a:spAutoFit/>
          </a:bodyPr>
          <a:lstStyle/>
          <a:p>
            <a:r>
              <a:rPr lang="fr-FR" sz="2400" b="1" dirty="0">
                <a:solidFill>
                  <a:srgbClr val="FF0066"/>
                </a:solidFill>
              </a:rPr>
              <a:t>À l’attention des familles</a:t>
            </a:r>
          </a:p>
        </p:txBody>
      </p:sp>
      <p:pic>
        <p:nvPicPr>
          <p:cNvPr id="1026" name="Picture 2" descr="Liste contrôle Banque d'Illustrations | k8496057 | Fotosearch">
            <a:extLst>
              <a:ext uri="{FF2B5EF4-FFF2-40B4-BE49-F238E27FC236}">
                <a16:creationId xmlns:a16="http://schemas.microsoft.com/office/drawing/2014/main" id="{FEBC29B6-E704-4EF5-921A-163BB38A5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85" y="4922330"/>
            <a:ext cx="1556105" cy="140049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D685731-05B1-4DFD-9142-EAA3DAF4C243}"/>
              </a:ext>
            </a:extLst>
          </p:cNvPr>
          <p:cNvPicPr>
            <a:picLocks noChangeAspect="1"/>
          </p:cNvPicPr>
          <p:nvPr/>
        </p:nvPicPr>
        <p:blipFill>
          <a:blip r:embed="rId4"/>
          <a:stretch>
            <a:fillRect/>
          </a:stretch>
        </p:blipFill>
        <p:spPr>
          <a:xfrm>
            <a:off x="77621" y="247694"/>
            <a:ext cx="4904924" cy="3181306"/>
          </a:xfrm>
          <a:prstGeom prst="rect">
            <a:avLst/>
          </a:prstGeom>
        </p:spPr>
      </p:pic>
    </p:spTree>
    <p:extLst>
      <p:ext uri="{BB962C8B-B14F-4D97-AF65-F5344CB8AC3E}">
        <p14:creationId xmlns:p14="http://schemas.microsoft.com/office/powerpoint/2010/main" val="1993884199"/>
      </p:ext>
    </p:extLst>
  </p:cSld>
  <p:clrMapOvr>
    <a:overrideClrMapping bg1="lt1" tx1="dk1" bg2="lt2" tx2="dk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539" y="1859865"/>
            <a:ext cx="10833836" cy="3968779"/>
          </a:xfrm>
          <a:prstGeom prst="rect">
            <a:avLst/>
          </a:prstGeom>
        </p:spPr>
        <p:txBody>
          <a:bodyPr wrap="square">
            <a:spAutoFit/>
          </a:bodyPr>
          <a:lstStyle/>
          <a:p>
            <a:pPr marL="179388" indent="-179388" algn="just">
              <a:lnSpc>
                <a:spcPct val="150000"/>
              </a:lnSpc>
              <a:spcBef>
                <a:spcPts val="600"/>
              </a:spcBef>
              <a:buFont typeface="Arial" panose="020B0604020202020204" pitchFamily="34" charset="0"/>
              <a:buChar char="•"/>
            </a:pPr>
            <a:r>
              <a:rPr lang="fr-FR" sz="2000" dirty="0"/>
              <a:t>Les locaux seront </a:t>
            </a:r>
            <a:r>
              <a:rPr lang="fr-FR" sz="2000" b="1" dirty="0">
                <a:solidFill>
                  <a:srgbClr val="002060"/>
                </a:solidFill>
              </a:rPr>
              <a:t>largement et régulièrement aérés</a:t>
            </a:r>
            <a:r>
              <a:rPr lang="fr-FR" sz="2000" dirty="0"/>
              <a:t>. Les classes seront aérées </a:t>
            </a:r>
            <a:r>
              <a:rPr lang="fr-FR" sz="2000" b="1" dirty="0">
                <a:solidFill>
                  <a:srgbClr val="002060"/>
                </a:solidFill>
              </a:rPr>
              <a:t>au moins 15 min avant l’arrivée des élèves, pendant chaque récréation, au moment du déjeuner et le soir pendant toute la durée du nettoyage . La VMC a été contrôlée.</a:t>
            </a:r>
            <a:r>
              <a:rPr lang="fr-FR" dirty="0"/>
              <a:t>	</a:t>
            </a:r>
          </a:p>
          <a:p>
            <a:pPr marL="179388" indent="-179388" algn="just">
              <a:lnSpc>
                <a:spcPct val="150000"/>
              </a:lnSpc>
              <a:spcBef>
                <a:spcPts val="600"/>
              </a:spcBef>
              <a:buFont typeface="Arial" panose="020B0604020202020204" pitchFamily="34" charset="0"/>
              <a:buChar char="•"/>
            </a:pPr>
            <a:endParaRPr lang="fr-FR" sz="2000" dirty="0"/>
          </a:p>
          <a:p>
            <a:pPr algn="just">
              <a:lnSpc>
                <a:spcPct val="150000"/>
              </a:lnSpc>
              <a:spcBef>
                <a:spcPts val="600"/>
              </a:spcBef>
            </a:pPr>
            <a:endParaRPr lang="fr-FR" sz="2000" dirty="0"/>
          </a:p>
          <a:p>
            <a:pPr marL="179388" indent="-179388" algn="just">
              <a:lnSpc>
                <a:spcPct val="150000"/>
              </a:lnSpc>
              <a:spcBef>
                <a:spcPts val="600"/>
              </a:spcBef>
              <a:buFont typeface="Arial" panose="020B0604020202020204" pitchFamily="34" charset="0"/>
              <a:buChar char="•"/>
            </a:pPr>
            <a:r>
              <a:rPr lang="fr-FR" sz="2000" dirty="0"/>
              <a:t>Un nettoyage de l’établissement (salles de classe mais aussi parties communes, sanitaires, poignées de porte, interrupteurs,  tables, chaises, sanitaires… ) sera réalisé </a:t>
            </a:r>
            <a:r>
              <a:rPr lang="fr-FR" sz="2000" b="1" dirty="0">
                <a:solidFill>
                  <a:srgbClr val="002060"/>
                </a:solidFill>
              </a:rPr>
              <a:t> tous les jours</a:t>
            </a:r>
            <a:r>
              <a:rPr lang="fr-FR" sz="2000" b="1" dirty="0"/>
              <a:t> </a:t>
            </a:r>
            <a:r>
              <a:rPr lang="fr-FR" sz="2000" dirty="0"/>
              <a:t>avec les produits adéquats. </a:t>
            </a:r>
          </a:p>
        </p:txBody>
      </p:sp>
      <p:sp>
        <p:nvSpPr>
          <p:cNvPr id="6" name="ZoneTexte 5">
            <a:extLst>
              <a:ext uri="{FF2B5EF4-FFF2-40B4-BE49-F238E27FC236}">
                <a16:creationId xmlns:a16="http://schemas.microsoft.com/office/drawing/2014/main" id="{9197808A-3A28-44CB-9F6B-56700F114ABB}"/>
              </a:ext>
            </a:extLst>
          </p:cNvPr>
          <p:cNvSpPr txBox="1"/>
          <p:nvPr/>
        </p:nvSpPr>
        <p:spPr>
          <a:xfrm>
            <a:off x="159262" y="115539"/>
            <a:ext cx="11688418" cy="144655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Nettoyage</a:t>
            </a:r>
            <a:r>
              <a:rPr lang="fr-FR" sz="4400" b="0" cap="small" dirty="0">
                <a:solidFill>
                  <a:srgbClr val="002060"/>
                </a:solidFill>
                <a:effectLst>
                  <a:outerShdw blurRad="38100" dist="38100" dir="2700000" algn="tl">
                    <a:srgbClr val="000000">
                      <a:alpha val="43137"/>
                    </a:srgbClr>
                  </a:outerShdw>
                </a:effectLst>
                <a:latin typeface="Sketch Nice" panose="02000500000000000000" pitchFamily="2" charset="0"/>
                <a:ea typeface="Tahoma" panose="020B0604030504040204" pitchFamily="34" charset="0"/>
                <a:cs typeface="Tahoma" panose="020B0604030504040204" pitchFamily="34" charset="0"/>
              </a:rPr>
              <a:t>/</a:t>
            </a: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Désinfection</a:t>
            </a:r>
          </a:p>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des locaux/ Ventilation</a:t>
            </a:r>
          </a:p>
        </p:txBody>
      </p:sp>
      <p:sp>
        <p:nvSpPr>
          <p:cNvPr id="17" name="Rectangle 16">
            <a:extLst>
              <a:ext uri="{FF2B5EF4-FFF2-40B4-BE49-F238E27FC236}">
                <a16:creationId xmlns:a16="http://schemas.microsoft.com/office/drawing/2014/main" id="{17ABC2EE-C09B-49DC-B41E-BEBBD8423B68}"/>
              </a:ext>
            </a:extLst>
          </p:cNvPr>
          <p:cNvSpPr/>
          <p:nvPr/>
        </p:nvSpPr>
        <p:spPr>
          <a:xfrm rot="20396615">
            <a:off x="10252100" y="-856873"/>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7309C27C-C23C-419E-8BB6-034DCA948652}"/>
              </a:ext>
            </a:extLst>
          </p:cNvPr>
          <p:cNvSpPr txBox="1"/>
          <p:nvPr/>
        </p:nvSpPr>
        <p:spPr>
          <a:xfrm>
            <a:off x="10012256" y="153722"/>
            <a:ext cx="2226365" cy="369332"/>
          </a:xfrm>
          <a:prstGeom prst="rect">
            <a:avLst/>
          </a:prstGeom>
          <a:noFill/>
        </p:spPr>
        <p:txBody>
          <a:bodyPr wrap="square" rtlCol="0">
            <a:spAutoFit/>
          </a:bodyPr>
          <a:lstStyle/>
          <a:p>
            <a:pPr algn="ctr"/>
            <a:r>
              <a:rPr lang="fr-FR" dirty="0">
                <a:solidFill>
                  <a:srgbClr val="FF0066"/>
                </a:solidFill>
              </a:rPr>
              <a:t>Protocole sanitaire</a:t>
            </a:r>
          </a:p>
        </p:txBody>
      </p:sp>
      <p:pic>
        <p:nvPicPr>
          <p:cNvPr id="19" name="Picture 4" descr="bonhomme blanc puzzle 3d | images gratuites et libres de droits">
            <a:extLst>
              <a:ext uri="{FF2B5EF4-FFF2-40B4-BE49-F238E27FC236}">
                <a16:creationId xmlns:a16="http://schemas.microsoft.com/office/drawing/2014/main" id="{4888F6F7-34A4-458A-AF40-12A756C189D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2853" y="80646"/>
            <a:ext cx="1516336" cy="15163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is à jour et nettoyage |">
            <a:extLst>
              <a:ext uri="{FF2B5EF4-FFF2-40B4-BE49-F238E27FC236}">
                <a16:creationId xmlns:a16="http://schemas.microsoft.com/office/drawing/2014/main" id="{D2FA17F3-D1DD-4D3E-BBBA-1A70651F061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342206" y="2775500"/>
            <a:ext cx="1451187" cy="169761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81C3584E-DEFD-4E3D-949D-CCEDA6EE3E6D}"/>
              </a:ext>
            </a:extLst>
          </p:cNvPr>
          <p:cNvPicPr>
            <a:picLocks noChangeAspect="1"/>
          </p:cNvPicPr>
          <p:nvPr/>
        </p:nvPicPr>
        <p:blipFill>
          <a:blip r:embed="rId4"/>
          <a:stretch>
            <a:fillRect/>
          </a:stretch>
        </p:blipFill>
        <p:spPr>
          <a:xfrm>
            <a:off x="472848" y="175691"/>
            <a:ext cx="2673124" cy="1117852"/>
          </a:xfrm>
          <a:prstGeom prst="rect">
            <a:avLst/>
          </a:prstGeom>
        </p:spPr>
      </p:pic>
    </p:spTree>
    <p:extLst>
      <p:ext uri="{BB962C8B-B14F-4D97-AF65-F5344CB8AC3E}">
        <p14:creationId xmlns:p14="http://schemas.microsoft.com/office/powerpoint/2010/main" val="19163669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082" y="2014813"/>
            <a:ext cx="10833836" cy="4435189"/>
          </a:xfrm>
          <a:prstGeom prst="rect">
            <a:avLst/>
          </a:prstGeom>
        </p:spPr>
        <p:txBody>
          <a:bodyPr wrap="square">
            <a:spAutoFit/>
          </a:bodyPr>
          <a:lstStyle/>
          <a:p>
            <a:pPr marL="179388" indent="-179388" algn="just">
              <a:lnSpc>
                <a:spcPct val="150000"/>
              </a:lnSpc>
              <a:spcBef>
                <a:spcPts val="600"/>
              </a:spcBef>
              <a:buFont typeface="Arial" panose="020B0604020202020204" pitchFamily="34" charset="0"/>
              <a:buChar char="•"/>
            </a:pPr>
            <a:r>
              <a:rPr lang="fr-FR" dirty="0"/>
              <a:t>Les parents devront </a:t>
            </a:r>
            <a:r>
              <a:rPr lang="fr-FR" b="1" dirty="0">
                <a:solidFill>
                  <a:srgbClr val="002060"/>
                </a:solidFill>
              </a:rPr>
              <a:t>prendre la température de leur enfant avant le départ </a:t>
            </a:r>
            <a:r>
              <a:rPr lang="fr-FR" dirty="0"/>
              <a:t>pour l’école. En cas de symptômes évocateurs ou de fièvre égale ou supérieure à 38°, l’enfant ne devra pas se rendre à l’école et les parents devront prendre avis auprès du médecin traitant.</a:t>
            </a:r>
          </a:p>
          <a:p>
            <a:pPr marL="179388" indent="-179388" algn="just">
              <a:lnSpc>
                <a:spcPct val="150000"/>
              </a:lnSpc>
              <a:spcBef>
                <a:spcPts val="600"/>
              </a:spcBef>
              <a:buFont typeface="Arial" panose="020B0604020202020204" pitchFamily="34" charset="0"/>
              <a:buChar char="•"/>
            </a:pPr>
            <a:r>
              <a:rPr lang="fr-FR" dirty="0"/>
              <a:t>Tout symptôme évocateur d’infection COVID-19 chez un enfant constaté par le personnel conduira à </a:t>
            </a:r>
            <a:r>
              <a:rPr lang="fr-FR" b="1" dirty="0">
                <a:solidFill>
                  <a:srgbClr val="002060"/>
                </a:solidFill>
              </a:rPr>
              <a:t>l’isolement immédiat </a:t>
            </a:r>
            <a:r>
              <a:rPr lang="fr-FR" dirty="0"/>
              <a:t>de l’enfant. En cas de doute sur les symptômes d’un enfant, une prise de température pourra être réalisée par un enseignant. </a:t>
            </a:r>
          </a:p>
          <a:p>
            <a:pPr marL="179388" indent="-179388" algn="just">
              <a:lnSpc>
                <a:spcPct val="150000"/>
              </a:lnSpc>
              <a:spcBef>
                <a:spcPts val="600"/>
              </a:spcBef>
              <a:buFont typeface="Arial" panose="020B0604020202020204" pitchFamily="34" charset="0"/>
              <a:buChar char="•"/>
            </a:pPr>
            <a:r>
              <a:rPr lang="fr-FR" dirty="0"/>
              <a:t>En cas de symptômes évocateurs, les parents assureront, en lien avec leur médecin traitant, la réalisation d’un </a:t>
            </a:r>
            <a:r>
              <a:rPr lang="fr-FR" b="1" dirty="0">
                <a:solidFill>
                  <a:srgbClr val="002060"/>
                </a:solidFill>
              </a:rPr>
              <a:t>test de dépistage </a:t>
            </a:r>
            <a:r>
              <a:rPr lang="fr-FR" dirty="0"/>
              <a:t>chez leur enfant. Le processus d’isolement des cas contacts sera ensuite mis en œuvre selon les prescriptions qui seront définies par les autorités sanitaires.</a:t>
            </a:r>
          </a:p>
          <a:p>
            <a:pPr marL="179388" indent="-179388" algn="just">
              <a:lnSpc>
                <a:spcPct val="150000"/>
              </a:lnSpc>
              <a:spcBef>
                <a:spcPts val="600"/>
              </a:spcBef>
              <a:buFont typeface="Arial" panose="020B0604020202020204" pitchFamily="34" charset="0"/>
              <a:buChar char="•"/>
            </a:pPr>
            <a:r>
              <a:rPr lang="fr-FR" dirty="0"/>
              <a:t>Les enfants concernés ne pourront pas être acceptés de nouveau à l’école sans le résultat de ce test.</a:t>
            </a:r>
          </a:p>
        </p:txBody>
      </p:sp>
      <p:sp>
        <p:nvSpPr>
          <p:cNvPr id="6" name="ZoneTexte 5">
            <a:extLst>
              <a:ext uri="{FF2B5EF4-FFF2-40B4-BE49-F238E27FC236}">
                <a16:creationId xmlns:a16="http://schemas.microsoft.com/office/drawing/2014/main" id="{10D36B21-6B46-464A-AB8B-E8EEED8A6B8B}"/>
              </a:ext>
            </a:extLst>
          </p:cNvPr>
          <p:cNvSpPr txBox="1"/>
          <p:nvPr/>
        </p:nvSpPr>
        <p:spPr>
          <a:xfrm>
            <a:off x="251791" y="349897"/>
            <a:ext cx="11688418" cy="144655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Conduite lors de </a:t>
            </a:r>
          </a:p>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l’apparition des symptômes</a:t>
            </a:r>
          </a:p>
        </p:txBody>
      </p:sp>
      <p:sp>
        <p:nvSpPr>
          <p:cNvPr id="11" name="Rectangle 10">
            <a:extLst>
              <a:ext uri="{FF2B5EF4-FFF2-40B4-BE49-F238E27FC236}">
                <a16:creationId xmlns:a16="http://schemas.microsoft.com/office/drawing/2014/main" id="{EBFFF6EF-35B0-4736-A888-158A1E43542F}"/>
              </a:ext>
            </a:extLst>
          </p:cNvPr>
          <p:cNvSpPr/>
          <p:nvPr/>
        </p:nvSpPr>
        <p:spPr>
          <a:xfrm rot="20396615">
            <a:off x="10203114" y="-725517"/>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0041D5F6-8148-419B-B230-F7F18CCC1461}"/>
              </a:ext>
            </a:extLst>
          </p:cNvPr>
          <p:cNvSpPr txBox="1"/>
          <p:nvPr/>
        </p:nvSpPr>
        <p:spPr>
          <a:xfrm>
            <a:off x="10012256" y="153722"/>
            <a:ext cx="2226365" cy="369332"/>
          </a:xfrm>
          <a:prstGeom prst="rect">
            <a:avLst/>
          </a:prstGeom>
          <a:noFill/>
        </p:spPr>
        <p:txBody>
          <a:bodyPr wrap="square" rtlCol="0">
            <a:spAutoFit/>
          </a:bodyPr>
          <a:lstStyle/>
          <a:p>
            <a:pPr algn="ctr"/>
            <a:r>
              <a:rPr lang="fr-FR" dirty="0">
                <a:solidFill>
                  <a:srgbClr val="FF0066"/>
                </a:solidFill>
              </a:rPr>
              <a:t>Protocole sanitaire</a:t>
            </a:r>
          </a:p>
        </p:txBody>
      </p:sp>
      <p:pic>
        <p:nvPicPr>
          <p:cNvPr id="13" name="Picture 4" descr="bonhomme blanc puzzle 3d | images gratuites et libres de droits">
            <a:extLst>
              <a:ext uri="{FF2B5EF4-FFF2-40B4-BE49-F238E27FC236}">
                <a16:creationId xmlns:a16="http://schemas.microsoft.com/office/drawing/2014/main" id="{6DB9F9FE-5143-4E4A-BD06-5102120855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232" y="80611"/>
            <a:ext cx="1516336" cy="151633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DAB0862E-12E6-4B65-864A-A889785B6DCA}"/>
              </a:ext>
            </a:extLst>
          </p:cNvPr>
          <p:cNvPicPr>
            <a:picLocks noChangeAspect="1"/>
          </p:cNvPicPr>
          <p:nvPr/>
        </p:nvPicPr>
        <p:blipFill>
          <a:blip r:embed="rId3"/>
          <a:stretch>
            <a:fillRect/>
          </a:stretch>
        </p:blipFill>
        <p:spPr>
          <a:xfrm>
            <a:off x="406574" y="153722"/>
            <a:ext cx="2670279" cy="1115665"/>
          </a:xfrm>
          <a:prstGeom prst="rect">
            <a:avLst/>
          </a:prstGeom>
        </p:spPr>
      </p:pic>
    </p:spTree>
    <p:extLst>
      <p:ext uri="{BB962C8B-B14F-4D97-AF65-F5344CB8AC3E}">
        <p14:creationId xmlns:p14="http://schemas.microsoft.com/office/powerpoint/2010/main" val="24559817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C3F67E72-187A-4781-BAB3-181576B123FA}"/>
              </a:ext>
            </a:extLst>
          </p:cNvPr>
          <p:cNvSpPr txBox="1">
            <a:spLocks noChangeArrowheads="1"/>
          </p:cNvSpPr>
          <p:nvPr/>
        </p:nvSpPr>
        <p:spPr bwMode="auto">
          <a:xfrm>
            <a:off x="768704" y="719046"/>
            <a:ext cx="10654591" cy="591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1" i="0" u="sng" strike="noStrike" cap="none" normalizeH="0" baseline="0" dirty="0">
              <a:ln>
                <a:noFill/>
              </a:ln>
              <a:solidFill>
                <a:srgbClr val="0070C0"/>
              </a:solidFill>
              <a:effectLst/>
              <a:latin typeface="Calibri" panose="020F0502020204030204" pitchFamily="34" charset="0"/>
            </a:endParaRPr>
          </a:p>
          <a:p>
            <a:pPr marR="0" lvl="0" algn="ctr" defTabSz="914400" rtl="0" eaLnBrk="0" fontAlgn="base" latinLnBrk="0" hangingPunct="0">
              <a:lnSpc>
                <a:spcPct val="100000"/>
              </a:lnSpc>
              <a:spcBef>
                <a:spcPct val="0"/>
              </a:spcBef>
              <a:spcAft>
                <a:spcPct val="0"/>
              </a:spcAft>
              <a:buClrTx/>
              <a:buSzPts val="1000"/>
              <a:tabLst/>
            </a:pPr>
            <a:r>
              <a:rPr lang="fr-FR" altLang="fr-FR" b="1" u="sng" dirty="0">
                <a:solidFill>
                  <a:srgbClr val="002060"/>
                </a:solidFill>
                <a:latin typeface="Calibri" panose="020F0502020204030204" pitchFamily="34" charset="0"/>
              </a:rPr>
              <a:t> Un seul adulte est autorisé à venir conduire ou chercher son enfant.</a:t>
            </a:r>
          </a:p>
          <a:p>
            <a:pPr marR="0" lvl="0" algn="l" defTabSz="914400" rtl="0" eaLnBrk="0" fontAlgn="base" latinLnBrk="0" hangingPunct="0">
              <a:lnSpc>
                <a:spcPct val="100000"/>
              </a:lnSpc>
              <a:spcBef>
                <a:spcPct val="0"/>
              </a:spcBef>
              <a:spcAft>
                <a:spcPct val="0"/>
              </a:spcAft>
              <a:buClrTx/>
              <a:buSzPts val="1000"/>
              <a:tabLst/>
            </a:pPr>
            <a:endParaRPr kumimoji="0" lang="fr-FR" altLang="fr-FR" b="1" i="0" u="sng" strike="noStrike" cap="none" normalizeH="0" baseline="0" dirty="0">
              <a:ln>
                <a:noFill/>
              </a:ln>
              <a:solidFill>
                <a:srgbClr val="002060"/>
              </a:solidFill>
              <a:effectLst/>
              <a:latin typeface="Calibri" panose="020F0502020204030204" pitchFamily="34" charset="0"/>
            </a:endParaRPr>
          </a:p>
          <a:p>
            <a:pPr marR="0" lvl="0" algn="ctr" defTabSz="914400" rtl="0" eaLnBrk="0" fontAlgn="base" latinLnBrk="0" hangingPunct="0">
              <a:lnSpc>
                <a:spcPct val="100000"/>
              </a:lnSpc>
              <a:spcBef>
                <a:spcPct val="0"/>
              </a:spcBef>
              <a:spcAft>
                <a:spcPct val="0"/>
              </a:spcAft>
              <a:buClrTx/>
              <a:buSzPts val="1000"/>
              <a:tabLst/>
            </a:pPr>
            <a:r>
              <a:rPr lang="fr-FR" altLang="fr-FR" b="1" u="sng" dirty="0">
                <a:solidFill>
                  <a:srgbClr val="002060"/>
                </a:solidFill>
                <a:latin typeface="Calibri" panose="020F0502020204030204" pitchFamily="34" charset="0"/>
              </a:rPr>
              <a:t>Chacun est dans l’obligation de suivre le sens de circulation indiqué sur le plan joint.</a:t>
            </a:r>
          </a:p>
          <a:p>
            <a:pPr marR="0" lvl="0" algn="l" defTabSz="914400" rtl="0" eaLnBrk="0" fontAlgn="base" latinLnBrk="0" hangingPunct="0">
              <a:lnSpc>
                <a:spcPct val="100000"/>
              </a:lnSpc>
              <a:spcBef>
                <a:spcPct val="0"/>
              </a:spcBef>
              <a:spcAft>
                <a:spcPct val="0"/>
              </a:spcAft>
              <a:buClrTx/>
              <a:buSzPts val="1000"/>
              <a:tabLst/>
            </a:pPr>
            <a:endParaRPr lang="fr-FR" altLang="fr-FR" sz="1400" dirty="0">
              <a:solidFill>
                <a:srgbClr val="002060"/>
              </a:solidFill>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r>
              <a:rPr lang="fr-FR" altLang="fr-FR" dirty="0">
                <a:solidFill>
                  <a:srgbClr val="002060"/>
                </a:solidFill>
                <a:latin typeface="Calibri" panose="020F0502020204030204" pitchFamily="34" charset="0"/>
              </a:rPr>
              <a:t>1</a:t>
            </a:r>
            <a:r>
              <a:rPr kumimoji="0" lang="fr-FR" altLang="fr-FR" i="0" strike="noStrike" cap="none" normalizeH="0" baseline="0" dirty="0">
                <a:ln>
                  <a:noFill/>
                </a:ln>
                <a:solidFill>
                  <a:srgbClr val="002060"/>
                </a:solidFill>
                <a:effectLst/>
                <a:latin typeface="Calibri" panose="020F0502020204030204" pitchFamily="34" charset="0"/>
              </a:rPr>
              <a:t>- Prendre </a:t>
            </a:r>
            <a:r>
              <a:rPr kumimoji="0" lang="fr-FR" altLang="fr-FR" b="1" i="0" u="sng" strike="noStrike" cap="none" normalizeH="0" baseline="0" dirty="0">
                <a:ln>
                  <a:noFill/>
                </a:ln>
                <a:solidFill>
                  <a:srgbClr val="002060"/>
                </a:solidFill>
                <a:effectLst/>
                <a:latin typeface="Calibri" panose="020F0502020204030204" pitchFamily="34" charset="0"/>
              </a:rPr>
              <a:t>obligatoirement</a:t>
            </a:r>
            <a:r>
              <a:rPr kumimoji="0" lang="fr-FR" altLang="fr-FR" i="0" strike="noStrike" cap="none" normalizeH="0" baseline="0" dirty="0">
                <a:ln>
                  <a:noFill/>
                </a:ln>
                <a:solidFill>
                  <a:srgbClr val="002060"/>
                </a:solidFill>
                <a:effectLst/>
                <a:latin typeface="Calibri" panose="020F0502020204030204" pitchFamily="34" charset="0"/>
              </a:rPr>
              <a:t>, à pied , le passage rue du Renaudin en gardant près de vous votre enfant, et en   respectant les règles de distanciation et les gestes barrières.  Aucune famille ne doit se trouver en vis-à-vis.      L’ adulte accompagnateur des enfants </a:t>
            </a:r>
            <a:r>
              <a:rPr lang="fr-FR" altLang="fr-FR" b="1" dirty="0">
                <a:solidFill>
                  <a:srgbClr val="002060"/>
                </a:solidFill>
                <a:latin typeface="Calibri" panose="020F0502020204030204" pitchFamily="34" charset="0"/>
              </a:rPr>
              <a:t>devra porter un masque</a:t>
            </a:r>
            <a:r>
              <a:rPr kumimoji="0" lang="fr-FR" altLang="fr-FR" i="0" strike="noStrike" cap="none" normalizeH="0" baseline="0" dirty="0">
                <a:ln>
                  <a:noFill/>
                </a:ln>
                <a:solidFill>
                  <a:srgbClr val="002060"/>
                </a:solidFill>
                <a:effectLst/>
                <a:latin typeface="Calibri" panose="020F0502020204030204" pitchFamily="34" charset="0"/>
              </a:rPr>
              <a:t>.</a:t>
            </a:r>
          </a:p>
          <a:p>
            <a:pPr marL="285750" marR="0" lvl="0" indent="-285750" algn="l" defTabSz="914400" rtl="0" eaLnBrk="0" fontAlgn="base" latinLnBrk="0" hangingPunct="0">
              <a:lnSpc>
                <a:spcPct val="100000"/>
              </a:lnSpc>
              <a:spcBef>
                <a:spcPct val="0"/>
              </a:spcBef>
              <a:spcAft>
                <a:spcPct val="0"/>
              </a:spcAft>
              <a:buClrTx/>
              <a:buSzPts val="1000"/>
              <a:buFontTx/>
              <a:buChar char="-"/>
              <a:tabLst/>
            </a:pPr>
            <a:endParaRPr kumimoji="0" lang="fr-FR" altLang="fr-FR" sz="900" i="0" strike="noStrike" cap="none" normalizeH="0" baseline="0" dirty="0">
              <a:ln>
                <a:noFill/>
              </a:ln>
              <a:solidFill>
                <a:srgbClr val="002060"/>
              </a:solidFill>
              <a:effectLst/>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r>
              <a:rPr lang="fr-FR" altLang="fr-FR" dirty="0">
                <a:solidFill>
                  <a:srgbClr val="002060"/>
                </a:solidFill>
                <a:latin typeface="Calibri" panose="020F0502020204030204" pitchFamily="34" charset="0"/>
              </a:rPr>
              <a:t>2- A votre arrivée au portail de l’école, seul votre enfant aura le droit de pénétrer dans l’enceinte de l’école.  </a:t>
            </a:r>
            <a:r>
              <a:rPr lang="fr-FR" altLang="fr-FR" dirty="0">
                <a:solidFill>
                  <a:schemeClr val="bg1"/>
                </a:solidFill>
                <a:latin typeface="Calibri" panose="020F0502020204030204" pitchFamily="34" charset="0"/>
              </a:rPr>
              <a:t>….</a:t>
            </a:r>
            <a:r>
              <a:rPr lang="fr-FR" altLang="fr-FR" sz="1600" dirty="0">
                <a:solidFill>
                  <a:srgbClr val="002060"/>
                </a:solidFill>
                <a:latin typeface="Calibri" panose="020F0502020204030204" pitchFamily="34" charset="0"/>
              </a:rPr>
              <a:t>Pendant quelques jours, en ce début d’année scolaire, si l’enfant en éprouve le besoin, un seul accompagnateur de PS et   </a:t>
            </a:r>
            <a:r>
              <a:rPr lang="fr-FR" altLang="fr-FR" sz="1600" dirty="0">
                <a:solidFill>
                  <a:schemeClr val="bg1"/>
                </a:solidFill>
                <a:latin typeface="Calibri" panose="020F0502020204030204" pitchFamily="34" charset="0"/>
              </a:rPr>
              <a:t>….</a:t>
            </a:r>
            <a:r>
              <a:rPr lang="fr-FR" altLang="fr-FR" sz="1600" dirty="0">
                <a:solidFill>
                  <a:srgbClr val="002060"/>
                </a:solidFill>
                <a:latin typeface="Calibri" panose="020F0502020204030204" pitchFamily="34" charset="0"/>
              </a:rPr>
              <a:t>MS sera autorisé à  conduire son enfant dans sa classe.</a:t>
            </a:r>
            <a:endParaRPr lang="fr-FR" altLang="fr-FR" sz="1600" b="1" u="sng" dirty="0">
              <a:solidFill>
                <a:srgbClr val="FF0000"/>
              </a:solidFill>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r>
              <a:rPr lang="fr-FR" altLang="fr-FR" b="1" u="sng" dirty="0">
                <a:solidFill>
                  <a:srgbClr val="FF0000"/>
                </a:solidFill>
                <a:latin typeface="Calibri" panose="020F0502020204030204" pitchFamily="34" charset="0"/>
              </a:rPr>
              <a:t>     </a:t>
            </a:r>
            <a:endParaRPr lang="fr-FR" altLang="fr-FR" sz="1400" dirty="0">
              <a:solidFill>
                <a:srgbClr val="002060"/>
              </a:solidFill>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r>
              <a:rPr lang="fr-FR" altLang="fr-FR" dirty="0">
                <a:solidFill>
                  <a:srgbClr val="002060"/>
                </a:solidFill>
                <a:latin typeface="Calibri" panose="020F0502020204030204" pitchFamily="34" charset="0"/>
              </a:rPr>
              <a:t>3</a:t>
            </a:r>
            <a:r>
              <a:rPr kumimoji="0" lang="fr-FR" altLang="fr-FR" i="0" strike="noStrike" cap="none" normalizeH="0" baseline="0" dirty="0">
                <a:ln>
                  <a:noFill/>
                </a:ln>
                <a:solidFill>
                  <a:srgbClr val="002060"/>
                </a:solidFill>
                <a:effectLst/>
                <a:latin typeface="Calibri" panose="020F0502020204030204" pitchFamily="34" charset="0"/>
              </a:rPr>
              <a:t>- Vous repartirez en passant devant le bâtiment de la cantine et rejoindrez ainsi votre véhicule.</a:t>
            </a:r>
          </a:p>
          <a:p>
            <a:pPr marL="285750" marR="0" lvl="0" indent="-285750" algn="l" defTabSz="914400" rtl="0" eaLnBrk="0" fontAlgn="base" latinLnBrk="0" hangingPunct="0">
              <a:lnSpc>
                <a:spcPct val="100000"/>
              </a:lnSpc>
              <a:spcBef>
                <a:spcPct val="0"/>
              </a:spcBef>
              <a:spcAft>
                <a:spcPct val="0"/>
              </a:spcAft>
              <a:buClrTx/>
              <a:buSzPts val="1000"/>
              <a:buFontTx/>
              <a:buChar char="-"/>
              <a:tabLst/>
            </a:pPr>
            <a:endParaRPr kumimoji="0" lang="fr-FR" altLang="fr-FR" sz="1000" i="0" strike="noStrike" cap="none" normalizeH="0" baseline="0" dirty="0">
              <a:ln>
                <a:noFill/>
              </a:ln>
              <a:solidFill>
                <a:srgbClr val="002060"/>
              </a:solidFill>
              <a:effectLst/>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r>
              <a:rPr lang="fr-FR" altLang="fr-FR" dirty="0">
                <a:solidFill>
                  <a:srgbClr val="002060"/>
                </a:solidFill>
                <a:latin typeface="Calibri" panose="020F0502020204030204" pitchFamily="34" charset="0"/>
              </a:rPr>
              <a:t>4- Le soir, vous ferez le même circuit. Une fois  arrivé au portail, nous vous enverrons votre  enfant.  Si vous avez plusieurs enfants, vous récupérez le premier et ensuite vous attendez,  dans l’ espace réservé aux familles ayant plusieurs enfants, l’arrivée de vos autres enfants.</a:t>
            </a:r>
          </a:p>
          <a:p>
            <a:pPr marL="285750" marR="0" lvl="0" indent="-285750" algn="l" defTabSz="914400" rtl="0" eaLnBrk="0" fontAlgn="base" latinLnBrk="0" hangingPunct="0">
              <a:lnSpc>
                <a:spcPct val="100000"/>
              </a:lnSpc>
              <a:spcBef>
                <a:spcPct val="0"/>
              </a:spcBef>
              <a:spcAft>
                <a:spcPct val="0"/>
              </a:spcAft>
              <a:buClrTx/>
              <a:buSzPts val="1000"/>
              <a:buFontTx/>
              <a:buChar char="-"/>
              <a:tabLst/>
            </a:pPr>
            <a:endParaRPr lang="fr-FR" altLang="fr-FR" sz="800" dirty="0">
              <a:solidFill>
                <a:srgbClr val="002060"/>
              </a:solidFill>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r>
              <a:rPr kumimoji="0" lang="fr-FR" altLang="fr-FR" i="0" strike="noStrike" cap="none" normalizeH="0" baseline="0" dirty="0">
                <a:ln>
                  <a:noFill/>
                </a:ln>
                <a:solidFill>
                  <a:srgbClr val="002060"/>
                </a:solidFill>
                <a:effectLst/>
                <a:latin typeface="Calibri" panose="020F0502020204030204" pitchFamily="34" charset="0"/>
              </a:rPr>
              <a:t>5 </a:t>
            </a:r>
            <a:r>
              <a:rPr lang="fr-FR" altLang="fr-FR" dirty="0">
                <a:solidFill>
                  <a:srgbClr val="002060"/>
                </a:solidFill>
                <a:latin typeface="Calibri" panose="020F0502020204030204" pitchFamily="34" charset="0"/>
              </a:rPr>
              <a:t>En ce qui concerne la garderie du matin, le parent accompagnateur devra laisser son enfant à la porte de la cantine ( ne pas entrer à l’intérieur du bâtiment).  Pour la garderie du soir, vous entrerez masqué sur la cour de l’école et vous avancerez jusqu’à la porte de la classe maternelle. Vous devrez attendre votre enfant à l’extérieur de la classe.</a:t>
            </a:r>
            <a:endParaRPr kumimoji="0" lang="fr-FR" altLang="fr-FR" i="0" strike="noStrike" cap="none" normalizeH="0" baseline="0" dirty="0">
              <a:ln>
                <a:noFill/>
              </a:ln>
              <a:solidFill>
                <a:srgbClr val="002060"/>
              </a:solidFill>
              <a:effectLst/>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endParaRPr lang="fr-FR" altLang="fr-FR" dirty="0">
              <a:solidFill>
                <a:srgbClr val="002060"/>
              </a:solidFill>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endParaRPr kumimoji="0" lang="fr-FR" altLang="fr-FR" i="0" strike="noStrike" cap="none" normalizeH="0" baseline="0" dirty="0">
              <a:ln>
                <a:noFill/>
              </a:ln>
              <a:solidFill>
                <a:srgbClr val="002060"/>
              </a:solidFill>
              <a:effectLst/>
              <a:latin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Tx/>
              <a:buChar char="-"/>
              <a:tabLst/>
            </a:pPr>
            <a:endParaRPr kumimoji="0" lang="fr-FR" altLang="fr-FR" i="0" strike="noStrike" cap="none" normalizeH="0" baseline="0" dirty="0">
              <a:ln>
                <a:noFill/>
              </a:ln>
              <a:solidFill>
                <a:srgbClr val="00206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rgbClr val="000000"/>
              </a:solidFill>
              <a:effectLst/>
              <a:latin typeface="Calibri" panose="020F0502020204030204" pitchFamily="34" charset="0"/>
            </a:endParaRPr>
          </a:p>
        </p:txBody>
      </p:sp>
      <p:sp>
        <p:nvSpPr>
          <p:cNvPr id="6" name="ZoneTexte 5">
            <a:extLst>
              <a:ext uri="{FF2B5EF4-FFF2-40B4-BE49-F238E27FC236}">
                <a16:creationId xmlns:a16="http://schemas.microsoft.com/office/drawing/2014/main" id="{0E8FD8FB-6536-4028-ADAF-914D9C861144}"/>
              </a:ext>
            </a:extLst>
          </p:cNvPr>
          <p:cNvSpPr txBox="1"/>
          <p:nvPr/>
        </p:nvSpPr>
        <p:spPr>
          <a:xfrm>
            <a:off x="663765" y="165231"/>
            <a:ext cx="11688418"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Arrivée et retour à la maison</a:t>
            </a:r>
            <a:endParaRPr lang="fr-FR" sz="4400" b="0" cap="small" dirty="0">
              <a:solidFill>
                <a:srgbClr val="002060"/>
              </a:solidFill>
              <a:effectLst>
                <a:outerShdw blurRad="38100" dist="38100" dir="2700000" algn="tl">
                  <a:srgbClr val="000000">
                    <a:alpha val="43137"/>
                  </a:srgbClr>
                </a:outerShdw>
              </a:effectLst>
              <a:latin typeface="Sketch Nice" panose="02000500000000000000" pitchFamily="2"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6D28BC1-A94D-4AAA-877D-EA3881127ED1}"/>
              </a:ext>
            </a:extLst>
          </p:cNvPr>
          <p:cNvSpPr/>
          <p:nvPr/>
        </p:nvSpPr>
        <p:spPr>
          <a:xfrm rot="20396615">
            <a:off x="10112982" y="-660698"/>
            <a:ext cx="2759508" cy="2390520"/>
          </a:xfrm>
          <a:prstGeom prst="rect">
            <a:avLst/>
          </a:prstGeom>
          <a:solidFill>
            <a:schemeClr val="bg1"/>
          </a:solidFill>
          <a:ln w="762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6D4688D2-5F05-4AF6-8B7C-2406F9C17D40}"/>
              </a:ext>
            </a:extLst>
          </p:cNvPr>
          <p:cNvSpPr txBox="1"/>
          <p:nvPr/>
        </p:nvSpPr>
        <p:spPr>
          <a:xfrm>
            <a:off x="9965635" y="165231"/>
            <a:ext cx="2226365" cy="369332"/>
          </a:xfrm>
          <a:prstGeom prst="rect">
            <a:avLst/>
          </a:prstGeom>
          <a:noFill/>
        </p:spPr>
        <p:txBody>
          <a:bodyPr wrap="square" rtlCol="0">
            <a:spAutoFit/>
          </a:bodyPr>
          <a:lstStyle/>
          <a:p>
            <a:pPr algn="ctr"/>
            <a:r>
              <a:rPr lang="fr-FR" dirty="0">
                <a:solidFill>
                  <a:schemeClr val="accent1"/>
                </a:solidFill>
              </a:rPr>
              <a:t>Organisation générale</a:t>
            </a:r>
          </a:p>
        </p:txBody>
      </p:sp>
      <p:pic>
        <p:nvPicPr>
          <p:cNvPr id="10" name="Picture 10" descr="L'intelligence économique, un outil pour les TPE">
            <a:extLst>
              <a:ext uri="{FF2B5EF4-FFF2-40B4-BE49-F238E27FC236}">
                <a16:creationId xmlns:a16="http://schemas.microsoft.com/office/drawing/2014/main" id="{6760943C-79A1-4668-AD47-3C003691AB3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3345" y="551971"/>
            <a:ext cx="1420243" cy="106721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34BB16A5-B5C1-4304-BF9F-4E19D7CA75E6}"/>
              </a:ext>
            </a:extLst>
          </p:cNvPr>
          <p:cNvPicPr>
            <a:picLocks noChangeAspect="1"/>
          </p:cNvPicPr>
          <p:nvPr/>
        </p:nvPicPr>
        <p:blipFill>
          <a:blip r:embed="rId3"/>
          <a:stretch>
            <a:fillRect/>
          </a:stretch>
        </p:blipFill>
        <p:spPr>
          <a:xfrm>
            <a:off x="838146" y="146142"/>
            <a:ext cx="2151436" cy="898888"/>
          </a:xfrm>
          <a:prstGeom prst="rect">
            <a:avLst/>
          </a:prstGeom>
        </p:spPr>
      </p:pic>
    </p:spTree>
    <p:extLst>
      <p:ext uri="{BB962C8B-B14F-4D97-AF65-F5344CB8AC3E}">
        <p14:creationId xmlns:p14="http://schemas.microsoft.com/office/powerpoint/2010/main" val="41468498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1C1A95C-5B5B-4CF4-8166-75B571FB084D}"/>
              </a:ext>
            </a:extLst>
          </p:cNvPr>
          <p:cNvSpPr txBox="1"/>
          <p:nvPr/>
        </p:nvSpPr>
        <p:spPr>
          <a:xfrm>
            <a:off x="251791" y="74847"/>
            <a:ext cx="11688418"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Plan de circulation</a:t>
            </a:r>
          </a:p>
        </p:txBody>
      </p:sp>
      <p:sp>
        <p:nvSpPr>
          <p:cNvPr id="10" name="Rectangle 9">
            <a:extLst>
              <a:ext uri="{FF2B5EF4-FFF2-40B4-BE49-F238E27FC236}">
                <a16:creationId xmlns:a16="http://schemas.microsoft.com/office/drawing/2014/main" id="{9262F4B8-19C1-4CCA-877D-E27716AE3E2A}"/>
              </a:ext>
            </a:extLst>
          </p:cNvPr>
          <p:cNvSpPr/>
          <p:nvPr/>
        </p:nvSpPr>
        <p:spPr>
          <a:xfrm rot="20396615">
            <a:off x="10112982" y="-660698"/>
            <a:ext cx="2759508" cy="2390520"/>
          </a:xfrm>
          <a:prstGeom prst="rect">
            <a:avLst/>
          </a:prstGeom>
          <a:solidFill>
            <a:schemeClr val="bg1"/>
          </a:solidFill>
          <a:ln w="762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ACDE57-D8F3-4DD7-BC21-965C260C3E48}"/>
              </a:ext>
            </a:extLst>
          </p:cNvPr>
          <p:cNvSpPr txBox="1"/>
          <p:nvPr/>
        </p:nvSpPr>
        <p:spPr>
          <a:xfrm>
            <a:off x="9965635" y="165231"/>
            <a:ext cx="2226365" cy="369332"/>
          </a:xfrm>
          <a:prstGeom prst="rect">
            <a:avLst/>
          </a:prstGeom>
          <a:noFill/>
        </p:spPr>
        <p:txBody>
          <a:bodyPr wrap="square" rtlCol="0">
            <a:spAutoFit/>
          </a:bodyPr>
          <a:lstStyle/>
          <a:p>
            <a:pPr algn="ctr"/>
            <a:r>
              <a:rPr lang="fr-FR" dirty="0">
                <a:solidFill>
                  <a:schemeClr val="accent1"/>
                </a:solidFill>
              </a:rPr>
              <a:t>Organisation générale</a:t>
            </a:r>
          </a:p>
        </p:txBody>
      </p:sp>
      <p:pic>
        <p:nvPicPr>
          <p:cNvPr id="12" name="Picture 10" descr="L'intelligence économique, un outil pour les TPE">
            <a:extLst>
              <a:ext uri="{FF2B5EF4-FFF2-40B4-BE49-F238E27FC236}">
                <a16:creationId xmlns:a16="http://schemas.microsoft.com/office/drawing/2014/main" id="{88087FE9-F370-493E-90FA-A8DC454C34FC}"/>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3345" y="551971"/>
            <a:ext cx="1420243" cy="106721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2ED44456-75ED-4132-8984-6FCC9F9AABC2}"/>
              </a:ext>
            </a:extLst>
          </p:cNvPr>
          <p:cNvPicPr>
            <a:picLocks noChangeAspect="1"/>
          </p:cNvPicPr>
          <p:nvPr/>
        </p:nvPicPr>
        <p:blipFill>
          <a:blip r:embed="rId3"/>
          <a:stretch>
            <a:fillRect/>
          </a:stretch>
        </p:blipFill>
        <p:spPr>
          <a:xfrm>
            <a:off x="661472" y="729343"/>
            <a:ext cx="8595284" cy="6053809"/>
          </a:xfrm>
          <a:prstGeom prst="rect">
            <a:avLst/>
          </a:prstGeom>
        </p:spPr>
      </p:pic>
      <p:pic>
        <p:nvPicPr>
          <p:cNvPr id="14" name="Image 13">
            <a:extLst>
              <a:ext uri="{FF2B5EF4-FFF2-40B4-BE49-F238E27FC236}">
                <a16:creationId xmlns:a16="http://schemas.microsoft.com/office/drawing/2014/main" id="{D5E57207-A850-470F-9B26-91C6FDB62F2F}"/>
              </a:ext>
            </a:extLst>
          </p:cNvPr>
          <p:cNvPicPr>
            <a:picLocks noChangeAspect="1"/>
          </p:cNvPicPr>
          <p:nvPr/>
        </p:nvPicPr>
        <p:blipFill>
          <a:blip r:embed="rId4"/>
          <a:stretch>
            <a:fillRect/>
          </a:stretch>
        </p:blipFill>
        <p:spPr>
          <a:xfrm>
            <a:off x="395688" y="103667"/>
            <a:ext cx="2670279" cy="1115665"/>
          </a:xfrm>
          <a:prstGeom prst="rect">
            <a:avLst/>
          </a:prstGeom>
        </p:spPr>
      </p:pic>
    </p:spTree>
    <p:extLst>
      <p:ext uri="{BB962C8B-B14F-4D97-AF65-F5344CB8AC3E}">
        <p14:creationId xmlns:p14="http://schemas.microsoft.com/office/powerpoint/2010/main" val="533315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4B523-03E8-4CF5-B245-179A884F0AD2}"/>
              </a:ext>
            </a:extLst>
          </p:cNvPr>
          <p:cNvSpPr/>
          <p:nvPr/>
        </p:nvSpPr>
        <p:spPr>
          <a:xfrm>
            <a:off x="1055915" y="3799115"/>
            <a:ext cx="9546771" cy="707886"/>
          </a:xfrm>
          <a:prstGeom prst="rect">
            <a:avLst/>
          </a:prstGeom>
        </p:spPr>
        <p:txBody>
          <a:bodyPr wrap="square">
            <a:spAutoFit/>
          </a:bodyPr>
          <a:lstStyle/>
          <a:p>
            <a:pPr algn="just"/>
            <a:endParaRPr lang="fr-FR" sz="2000" b="1" dirty="0"/>
          </a:p>
          <a:p>
            <a:pPr algn="just"/>
            <a:endParaRPr lang="fr-FR" sz="2000" b="1" dirty="0"/>
          </a:p>
        </p:txBody>
      </p:sp>
      <p:pic>
        <p:nvPicPr>
          <p:cNvPr id="5" name="Image 4">
            <a:extLst>
              <a:ext uri="{FF2B5EF4-FFF2-40B4-BE49-F238E27FC236}">
                <a16:creationId xmlns:a16="http://schemas.microsoft.com/office/drawing/2014/main" id="{8E3E24CE-E547-4EBB-B283-81F0E7BA8CF4}"/>
              </a:ext>
            </a:extLst>
          </p:cNvPr>
          <p:cNvPicPr>
            <a:picLocks noChangeAspect="1"/>
          </p:cNvPicPr>
          <p:nvPr/>
        </p:nvPicPr>
        <p:blipFill>
          <a:blip r:embed="rId2"/>
          <a:stretch>
            <a:fillRect/>
          </a:stretch>
        </p:blipFill>
        <p:spPr>
          <a:xfrm>
            <a:off x="581705" y="241430"/>
            <a:ext cx="2673124" cy="1117852"/>
          </a:xfrm>
          <a:prstGeom prst="rect">
            <a:avLst/>
          </a:prstGeom>
        </p:spPr>
      </p:pic>
      <p:sp>
        <p:nvSpPr>
          <p:cNvPr id="7" name="ZoneTexte 6">
            <a:extLst>
              <a:ext uri="{FF2B5EF4-FFF2-40B4-BE49-F238E27FC236}">
                <a16:creationId xmlns:a16="http://schemas.microsoft.com/office/drawing/2014/main" id="{5BB5D731-1C02-4BF7-A612-8281ED301546}"/>
              </a:ext>
            </a:extLst>
          </p:cNvPr>
          <p:cNvSpPr txBox="1"/>
          <p:nvPr/>
        </p:nvSpPr>
        <p:spPr>
          <a:xfrm>
            <a:off x="950733" y="2553351"/>
            <a:ext cx="10470183" cy="2308324"/>
          </a:xfrm>
          <a:prstGeom prst="rect">
            <a:avLst/>
          </a:prstGeom>
          <a:noFill/>
        </p:spPr>
        <p:txBody>
          <a:bodyPr wrap="square">
            <a:spAutoFit/>
          </a:bodyPr>
          <a:lstStyle/>
          <a:p>
            <a:pPr algn="just"/>
            <a:r>
              <a:rPr lang="fr-FR" sz="2400" b="0" i="0" u="none" strike="noStrike" baseline="0" dirty="0">
                <a:latin typeface="Calibri" panose="020F0502020204030204" pitchFamily="34" charset="0"/>
              </a:rPr>
              <a:t>« Dans l'hypothèse où la situation sanitaire exigerait des mesures plus strictes, du fait d’une circulation active du virus sur tout ou partie du territoire national, </a:t>
            </a:r>
            <a:r>
              <a:rPr lang="fr-FR" sz="2400" b="1" i="0" u="none" strike="noStrike" baseline="0" dirty="0">
                <a:latin typeface="Calibri-Bold"/>
              </a:rPr>
              <a:t>un plan de continuité pédagogique </a:t>
            </a:r>
            <a:r>
              <a:rPr lang="fr-FR" sz="2400" b="0" i="0" u="none" strike="noStrike" baseline="0" dirty="0">
                <a:latin typeface="Calibri" panose="020F0502020204030204" pitchFamily="34" charset="0"/>
              </a:rPr>
              <a:t>sera mis en place pour assurer l'enseignement à distance. »</a:t>
            </a:r>
          </a:p>
          <a:p>
            <a:pPr algn="just"/>
            <a:endParaRPr lang="fr-FR" sz="2400" b="0" i="0" u="none" strike="noStrike" baseline="0" dirty="0">
              <a:latin typeface="Calibri" panose="020F0502020204030204" pitchFamily="34" charset="0"/>
            </a:endParaRPr>
          </a:p>
          <a:p>
            <a:pPr algn="just"/>
            <a:r>
              <a:rPr lang="fr-FR" sz="2400" dirty="0">
                <a:latin typeface="Calibri" panose="020F0502020204030204" pitchFamily="34" charset="0"/>
              </a:rPr>
              <a:t>              Ministère de l’Education Nationale de la jeunesse et des sports</a:t>
            </a:r>
          </a:p>
        </p:txBody>
      </p:sp>
    </p:spTree>
    <p:extLst>
      <p:ext uri="{BB962C8B-B14F-4D97-AF65-F5344CB8AC3E}">
        <p14:creationId xmlns:p14="http://schemas.microsoft.com/office/powerpoint/2010/main" val="18585033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61D7C58-D44F-48DD-A927-47E8F4AE774C}"/>
              </a:ext>
            </a:extLst>
          </p:cNvPr>
          <p:cNvPicPr>
            <a:picLocks noChangeAspect="1"/>
          </p:cNvPicPr>
          <p:nvPr/>
        </p:nvPicPr>
        <p:blipFill>
          <a:blip r:embed="rId2"/>
          <a:stretch>
            <a:fillRect/>
          </a:stretch>
        </p:blipFill>
        <p:spPr>
          <a:xfrm>
            <a:off x="811819" y="628990"/>
            <a:ext cx="2854629" cy="1193754"/>
          </a:xfrm>
          <a:prstGeom prst="rect">
            <a:avLst/>
          </a:prstGeom>
        </p:spPr>
      </p:pic>
      <p:sp>
        <p:nvSpPr>
          <p:cNvPr id="6" name="ZoneTexte 5">
            <a:extLst>
              <a:ext uri="{FF2B5EF4-FFF2-40B4-BE49-F238E27FC236}">
                <a16:creationId xmlns:a16="http://schemas.microsoft.com/office/drawing/2014/main" id="{DC288253-F560-42C9-BA40-83A955176B23}"/>
              </a:ext>
            </a:extLst>
          </p:cNvPr>
          <p:cNvSpPr txBox="1"/>
          <p:nvPr/>
        </p:nvSpPr>
        <p:spPr>
          <a:xfrm>
            <a:off x="4408498" y="1126408"/>
            <a:ext cx="7636149" cy="461665"/>
          </a:xfrm>
          <a:prstGeom prst="rect">
            <a:avLst/>
          </a:prstGeom>
          <a:noFill/>
        </p:spPr>
        <p:txBody>
          <a:bodyPr wrap="square" rtlCol="0">
            <a:spAutoFit/>
          </a:bodyPr>
          <a:lstStyle/>
          <a:p>
            <a:r>
              <a:rPr lang="fr-FR" sz="2400" b="1" u="sng" dirty="0"/>
              <a:t>Feuille </a:t>
            </a:r>
            <a:r>
              <a:rPr lang="fr-FR" sz="2400" b="1" u="sng" dirty="0">
                <a:solidFill>
                  <a:srgbClr val="FF0000"/>
                </a:solidFill>
              </a:rPr>
              <a:t>à retourner à l’école </a:t>
            </a:r>
            <a:r>
              <a:rPr lang="fr-FR" sz="2400" b="1" u="sng" dirty="0"/>
              <a:t>signée par les deux parents</a:t>
            </a:r>
          </a:p>
        </p:txBody>
      </p:sp>
      <p:sp>
        <p:nvSpPr>
          <p:cNvPr id="7" name="ZoneTexte 6">
            <a:extLst>
              <a:ext uri="{FF2B5EF4-FFF2-40B4-BE49-F238E27FC236}">
                <a16:creationId xmlns:a16="http://schemas.microsoft.com/office/drawing/2014/main" id="{C6EC9413-D18E-413F-B3EB-BC9AF8DB33ED}"/>
              </a:ext>
            </a:extLst>
          </p:cNvPr>
          <p:cNvSpPr txBox="1"/>
          <p:nvPr/>
        </p:nvSpPr>
        <p:spPr>
          <a:xfrm>
            <a:off x="1435184" y="2579698"/>
            <a:ext cx="9767730" cy="2246769"/>
          </a:xfrm>
          <a:prstGeom prst="rect">
            <a:avLst/>
          </a:prstGeom>
          <a:noFill/>
        </p:spPr>
        <p:txBody>
          <a:bodyPr wrap="square" rtlCol="0">
            <a:spAutoFit/>
          </a:bodyPr>
          <a:lstStyle/>
          <a:p>
            <a:pPr algn="just"/>
            <a:r>
              <a:rPr lang="fr-FR" sz="2000" dirty="0"/>
              <a:t>Madame……………………………………..  et Monsieur…………………………………………………</a:t>
            </a:r>
          </a:p>
          <a:p>
            <a:pPr algn="just"/>
            <a:r>
              <a:rPr lang="fr-FR" sz="2000" dirty="0"/>
              <a:t>ont pris connaissance du protocole sanitaire qui est en vigueur dans l’école de leur(s) enfant(s)  pour ce début d’année scolaire et s’engagent à le respecter.</a:t>
            </a:r>
          </a:p>
          <a:p>
            <a:pPr algn="just"/>
            <a:endParaRPr lang="fr-FR" sz="2000" dirty="0"/>
          </a:p>
          <a:p>
            <a:pPr algn="just"/>
            <a:endParaRPr lang="fr-FR" sz="2000" dirty="0"/>
          </a:p>
          <a:p>
            <a:pPr algn="just"/>
            <a:r>
              <a:rPr lang="fr-FR" sz="2000" b="1" u="sng" dirty="0"/>
              <a:t>Date et signature des deux parents:</a:t>
            </a:r>
          </a:p>
          <a:p>
            <a:pPr algn="just"/>
            <a:endParaRPr lang="fr-FR" sz="2000" dirty="0"/>
          </a:p>
        </p:txBody>
      </p:sp>
    </p:spTree>
    <p:extLst>
      <p:ext uri="{BB962C8B-B14F-4D97-AF65-F5344CB8AC3E}">
        <p14:creationId xmlns:p14="http://schemas.microsoft.com/office/powerpoint/2010/main" val="6423549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51790" y="175691"/>
            <a:ext cx="11688418"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Repères généraux</a:t>
            </a:r>
          </a:p>
        </p:txBody>
      </p:sp>
      <p:sp>
        <p:nvSpPr>
          <p:cNvPr id="6" name="Rectangle 5">
            <a:extLst>
              <a:ext uri="{FF2B5EF4-FFF2-40B4-BE49-F238E27FC236}">
                <a16:creationId xmlns:a16="http://schemas.microsoft.com/office/drawing/2014/main" id="{6E13F87C-5BEC-454E-9B7F-FFF0BA93DADC}"/>
              </a:ext>
            </a:extLst>
          </p:cNvPr>
          <p:cNvSpPr/>
          <p:nvPr/>
        </p:nvSpPr>
        <p:spPr>
          <a:xfrm>
            <a:off x="1174172" y="2124880"/>
            <a:ext cx="9510158" cy="3816429"/>
          </a:xfrm>
          <a:prstGeom prst="rect">
            <a:avLst/>
          </a:prstGeom>
        </p:spPr>
        <p:txBody>
          <a:bodyPr wrap="square">
            <a:spAutoFit/>
          </a:bodyPr>
          <a:lstStyle/>
          <a:p>
            <a:pPr algn="just">
              <a:lnSpc>
                <a:spcPct val="150000"/>
              </a:lnSpc>
            </a:pPr>
            <a:r>
              <a:rPr lang="fr-FR" sz="1600" dirty="0"/>
              <a:t> </a:t>
            </a:r>
            <a:r>
              <a:rPr lang="fr-FR" sz="2000" dirty="0"/>
              <a:t>Ce </a:t>
            </a:r>
            <a:r>
              <a:rPr lang="fr-FR" sz="2000" b="1" dirty="0">
                <a:solidFill>
                  <a:srgbClr val="002060"/>
                </a:solidFill>
              </a:rPr>
              <a:t>protocole</a:t>
            </a:r>
            <a:r>
              <a:rPr lang="fr-FR" sz="2000" dirty="0"/>
              <a:t> </a:t>
            </a:r>
            <a:r>
              <a:rPr lang="fr-FR" sz="2000" b="1" dirty="0">
                <a:solidFill>
                  <a:srgbClr val="002060"/>
                </a:solidFill>
              </a:rPr>
              <a:t>est établi pour débuter cette année scolaire. </a:t>
            </a:r>
            <a:r>
              <a:rPr lang="fr-FR" sz="2000" dirty="0"/>
              <a:t>Il est susceptible d’évoluer  en fonction des annonces ministérielles à venir. </a:t>
            </a:r>
          </a:p>
          <a:p>
            <a:pPr algn="just">
              <a:lnSpc>
                <a:spcPct val="150000"/>
              </a:lnSpc>
            </a:pPr>
            <a:endParaRPr lang="fr-FR" sz="2000" dirty="0"/>
          </a:p>
          <a:p>
            <a:pPr algn="just">
              <a:lnSpc>
                <a:spcPct val="150000"/>
              </a:lnSpc>
            </a:pPr>
            <a:endParaRPr lang="fr-FR" sz="800" dirty="0"/>
          </a:p>
          <a:p>
            <a:pPr algn="l"/>
            <a:r>
              <a:rPr lang="fr-FR" sz="2000" b="1" i="0" u="none" strike="noStrike" baseline="0" dirty="0">
                <a:latin typeface="Calibri-Bold"/>
              </a:rPr>
              <a:t>Le principe est celui d’un accueil de tous les élèves, à tous les niveaux et sur l’ensemble du temps scolaire</a:t>
            </a:r>
            <a:r>
              <a:rPr lang="fr-FR" sz="2000" b="0" i="0" u="none" strike="noStrike" baseline="0" dirty="0">
                <a:latin typeface="Calibri" panose="020F0502020204030204" pitchFamily="34" charset="0"/>
              </a:rPr>
              <a:t>, dans le respect des prescriptions émises par les autorités sanitaires.</a:t>
            </a:r>
          </a:p>
          <a:p>
            <a:pPr algn="l"/>
            <a:endParaRPr lang="fr-FR" sz="2000" dirty="0">
              <a:latin typeface="Calibri" panose="020F0502020204030204" pitchFamily="34" charset="0"/>
            </a:endParaRPr>
          </a:p>
          <a:p>
            <a:pPr algn="l"/>
            <a:endParaRPr lang="fr-FR" sz="2000" dirty="0">
              <a:latin typeface="Calibri" panose="020F0502020204030204" pitchFamily="34" charset="0"/>
            </a:endParaRPr>
          </a:p>
          <a:p>
            <a:pPr algn="l"/>
            <a:r>
              <a:rPr lang="fr-FR" sz="2000" b="0" i="0" u="none" strike="noStrike" baseline="0" dirty="0">
                <a:latin typeface="Calibri" panose="020F0502020204030204" pitchFamily="34" charset="0"/>
              </a:rPr>
              <a:t>Le présent protocole repose sur les prescriptions émises par le ministère des Solidarités et de la Santé au vu des avis rendus par le Haut conseil de la santé publique ainsi que sur les dispositions législatives et réglementaires en vigueur.</a:t>
            </a:r>
            <a:endParaRPr lang="fr-FR" sz="2000" dirty="0"/>
          </a:p>
        </p:txBody>
      </p:sp>
      <p:pic>
        <p:nvPicPr>
          <p:cNvPr id="5" name="Image 4">
            <a:extLst>
              <a:ext uri="{FF2B5EF4-FFF2-40B4-BE49-F238E27FC236}">
                <a16:creationId xmlns:a16="http://schemas.microsoft.com/office/drawing/2014/main" id="{6F78105A-4AB7-4DEE-8B02-024F52663989}"/>
              </a:ext>
            </a:extLst>
          </p:cNvPr>
          <p:cNvPicPr>
            <a:picLocks noChangeAspect="1"/>
          </p:cNvPicPr>
          <p:nvPr/>
        </p:nvPicPr>
        <p:blipFill>
          <a:blip r:embed="rId2"/>
          <a:stretch>
            <a:fillRect/>
          </a:stretch>
        </p:blipFill>
        <p:spPr>
          <a:xfrm>
            <a:off x="510948" y="417154"/>
            <a:ext cx="2673124" cy="1117852"/>
          </a:xfrm>
          <a:prstGeom prst="rect">
            <a:avLst/>
          </a:prstGeom>
        </p:spPr>
      </p:pic>
    </p:spTree>
    <p:extLst>
      <p:ext uri="{BB962C8B-B14F-4D97-AF65-F5344CB8AC3E}">
        <p14:creationId xmlns:p14="http://schemas.microsoft.com/office/powerpoint/2010/main" val="16002585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848" y="1213848"/>
            <a:ext cx="11458489" cy="3908762"/>
          </a:xfrm>
          <a:prstGeom prst="rect">
            <a:avLst/>
          </a:prstGeom>
        </p:spPr>
        <p:txBody>
          <a:bodyPr wrap="square">
            <a:spAutoFit/>
          </a:bodyPr>
          <a:lstStyle/>
          <a:p>
            <a:pPr marL="342900" indent="-342900" algn="just">
              <a:lnSpc>
                <a:spcPct val="150000"/>
              </a:lnSpc>
              <a:spcBef>
                <a:spcPts val="600"/>
              </a:spcBef>
              <a:buFont typeface="Arial" panose="020B0604020202020204" pitchFamily="34" charset="0"/>
              <a:buChar char="•"/>
            </a:pPr>
            <a:r>
              <a:rPr lang="fr-FR" b="1" u="sng" dirty="0">
                <a:solidFill>
                  <a:srgbClr val="FF0000"/>
                </a:solidFill>
              </a:rPr>
              <a:t>Les parents devront lire ce protocole</a:t>
            </a:r>
            <a:endParaRPr lang="fr-FR" dirty="0"/>
          </a:p>
          <a:p>
            <a:pPr marL="342900" indent="-342900" algn="just">
              <a:lnSpc>
                <a:spcPct val="150000"/>
              </a:lnSpc>
              <a:spcBef>
                <a:spcPts val="600"/>
              </a:spcBef>
              <a:buFont typeface="Arial" panose="020B0604020202020204" pitchFamily="34" charset="0"/>
              <a:buChar char="•"/>
            </a:pPr>
            <a:r>
              <a:rPr lang="fr-FR" b="1" u="sng" dirty="0">
                <a:solidFill>
                  <a:srgbClr val="FF0000"/>
                </a:solidFill>
              </a:rPr>
              <a:t>Les parents expliquent précisément à leur enfant, avant la rentrée à l’école</a:t>
            </a:r>
            <a:r>
              <a:rPr lang="fr-FR" dirty="0"/>
              <a:t>, les conditions de reprise et les attendus en matière de gestes barrières et de lavage des mains.</a:t>
            </a:r>
          </a:p>
          <a:p>
            <a:pPr marL="342900" indent="-342900" algn="just">
              <a:spcBef>
                <a:spcPts val="600"/>
              </a:spcBef>
              <a:buFont typeface="Arial" panose="020B0604020202020204" pitchFamily="34" charset="0"/>
              <a:buChar char="•"/>
            </a:pPr>
            <a:r>
              <a:rPr lang="fr-FR" dirty="0"/>
              <a:t>Les parents devront  veiller à ce qu’une </a:t>
            </a:r>
            <a:r>
              <a:rPr lang="fr-FR" b="1" u="sng" dirty="0">
                <a:solidFill>
                  <a:srgbClr val="FF0000"/>
                </a:solidFill>
              </a:rPr>
              <a:t>hygiène stricte des mains </a:t>
            </a:r>
            <a:r>
              <a:rPr lang="fr-FR" dirty="0"/>
              <a:t>soit réalisée avant de partir à l’école                                 le matin, le midi et au retour à la maison.</a:t>
            </a:r>
          </a:p>
          <a:p>
            <a:pPr marL="342900" indent="-342900" algn="just">
              <a:spcBef>
                <a:spcPts val="600"/>
              </a:spcBef>
              <a:buFont typeface="Arial" panose="020B0604020202020204" pitchFamily="34" charset="0"/>
              <a:buChar char="•"/>
            </a:pPr>
            <a:endParaRPr lang="fr-FR" sz="800" dirty="0"/>
          </a:p>
          <a:p>
            <a:pPr algn="l"/>
            <a:r>
              <a:rPr lang="fr-FR" b="1" dirty="0">
                <a:solidFill>
                  <a:schemeClr val="accent5">
                    <a:lumMod val="50000"/>
                  </a:schemeClr>
                </a:solidFill>
              </a:rPr>
              <a:t>.     </a:t>
            </a:r>
            <a:r>
              <a:rPr lang="fr-FR" sz="1800" b="0" i="0" u="none" strike="noStrike" baseline="0" dirty="0">
                <a:latin typeface="Calibri" panose="020F0502020204030204" pitchFamily="34" charset="0"/>
              </a:rPr>
              <a:t>Les parents d’élèves jouent un rôle essentiel. Ils s’engagent à </a:t>
            </a:r>
            <a:r>
              <a:rPr lang="fr-FR" sz="1800" b="1" i="0" u="sng" strike="noStrike" baseline="0" dirty="0">
                <a:solidFill>
                  <a:srgbClr val="FF0000"/>
                </a:solidFill>
                <a:latin typeface="Calibri" panose="020F0502020204030204" pitchFamily="34" charset="0"/>
              </a:rPr>
              <a:t>ne pas mettre leurs enfants à l’école en cas de fièvre </a:t>
            </a:r>
          </a:p>
          <a:p>
            <a:pPr algn="l"/>
            <a:r>
              <a:rPr lang="fr-FR" dirty="0">
                <a:latin typeface="Calibri" panose="020F0502020204030204" pitchFamily="34" charset="0"/>
              </a:rPr>
              <a:t>      </a:t>
            </a:r>
            <a:r>
              <a:rPr lang="fr-FR" sz="1800" b="0" i="0" u="none" strike="noStrike" baseline="0" dirty="0">
                <a:latin typeface="Calibri" panose="020F0502020204030204" pitchFamily="34" charset="0"/>
              </a:rPr>
              <a:t>(38 °C ou plus) ou </a:t>
            </a:r>
            <a:r>
              <a:rPr lang="fr-FR" sz="1800" b="1" i="0" u="sng" strike="noStrike" baseline="0" dirty="0">
                <a:solidFill>
                  <a:srgbClr val="FF0000"/>
                </a:solidFill>
                <a:latin typeface="Calibri" panose="020F0502020204030204" pitchFamily="34" charset="0"/>
              </a:rPr>
              <a:t>en cas d’apparition de symptômes </a:t>
            </a:r>
            <a:r>
              <a:rPr lang="fr-FR" sz="1800" b="0" i="0" u="none" strike="noStrike" baseline="0" dirty="0">
                <a:latin typeface="Calibri" panose="020F0502020204030204" pitchFamily="34" charset="0"/>
              </a:rPr>
              <a:t>évoquant la Covid-19 </a:t>
            </a:r>
            <a:r>
              <a:rPr lang="fr-FR" sz="1800" b="0" i="0" u="none" strike="noStrike" baseline="0" dirty="0">
                <a:solidFill>
                  <a:srgbClr val="FF0000"/>
                </a:solidFill>
                <a:latin typeface="Calibri" panose="020F0502020204030204" pitchFamily="34" charset="0"/>
              </a:rPr>
              <a:t>chez l’élève ou dans sa famille</a:t>
            </a:r>
            <a:r>
              <a:rPr lang="fr-FR" sz="1800" b="0" i="0" u="none" strike="noStrike" baseline="0" dirty="0">
                <a:latin typeface="Calibri" panose="020F0502020204030204" pitchFamily="34" charset="0"/>
              </a:rPr>
              <a:t>. De même,         </a:t>
            </a:r>
            <a:r>
              <a:rPr lang="fr-FR" sz="1800" b="0" i="0" u="none" strike="noStrike" baseline="0" dirty="0">
                <a:solidFill>
                  <a:schemeClr val="bg1"/>
                </a:solidFill>
                <a:latin typeface="Calibri" panose="020F0502020204030204" pitchFamily="34" charset="0"/>
              </a:rPr>
              <a:t>……</a:t>
            </a:r>
            <a:r>
              <a:rPr lang="fr-FR" sz="1800" b="0" i="0" u="none" strike="noStrike" baseline="0" dirty="0">
                <a:latin typeface="Calibri" panose="020F0502020204030204" pitchFamily="34" charset="0"/>
              </a:rPr>
              <a:t>les élèves ayant été testés positivement au SARSCov2, ou dont un membre du foyer a été testé positivement, ou  </a:t>
            </a:r>
            <a:r>
              <a:rPr lang="fr-FR" sz="1800" b="0" i="0" u="none" strike="noStrike" baseline="0" dirty="0">
                <a:solidFill>
                  <a:schemeClr val="bg1"/>
                </a:solidFill>
                <a:latin typeface="Calibri" panose="020F0502020204030204" pitchFamily="34" charset="0"/>
              </a:rPr>
              <a:t>……</a:t>
            </a:r>
            <a:r>
              <a:rPr lang="fr-FR" sz="1800" b="0" i="0" u="none" strike="noStrike" baseline="0" dirty="0">
                <a:latin typeface="Calibri" panose="020F0502020204030204" pitchFamily="34" charset="0"/>
              </a:rPr>
              <a:t>encore identifiés comme contact à risque ne doivent pas se rendre dans l’école. Ils en informent le chef </a:t>
            </a:r>
            <a:r>
              <a:rPr lang="fr-FR" sz="1800" b="0" i="0" u="none" strike="noStrike" baseline="0" dirty="0">
                <a:solidFill>
                  <a:schemeClr val="bg1"/>
                </a:solidFill>
                <a:latin typeface="Calibri" panose="020F0502020204030204" pitchFamily="34" charset="0"/>
              </a:rPr>
              <a:t>……</a:t>
            </a:r>
            <a:r>
              <a:rPr lang="fr-FR" sz="1800" b="0" i="0" u="none" strike="noStrike" baseline="0" dirty="0">
                <a:latin typeface="Calibri" panose="020F0502020204030204" pitchFamily="34" charset="0"/>
              </a:rPr>
              <a:t>d’établissement.</a:t>
            </a:r>
          </a:p>
          <a:p>
            <a:pPr algn="l"/>
            <a:endParaRPr lang="fr-FR" sz="1800" b="0" i="0" u="none" strike="noStrike" baseline="0" dirty="0">
              <a:latin typeface="Calibri" panose="020F0502020204030204" pitchFamily="34" charset="0"/>
            </a:endParaRPr>
          </a:p>
        </p:txBody>
      </p:sp>
      <p:sp>
        <p:nvSpPr>
          <p:cNvPr id="6" name="ZoneTexte 5">
            <a:extLst>
              <a:ext uri="{FF2B5EF4-FFF2-40B4-BE49-F238E27FC236}">
                <a16:creationId xmlns:a16="http://schemas.microsoft.com/office/drawing/2014/main" id="{AA2534BC-BFF5-4783-9B52-B83DCB5072A1}"/>
              </a:ext>
            </a:extLst>
          </p:cNvPr>
          <p:cNvSpPr txBox="1"/>
          <p:nvPr/>
        </p:nvSpPr>
        <p:spPr>
          <a:xfrm>
            <a:off x="251791" y="349897"/>
            <a:ext cx="11688418"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Le rôle des parents</a:t>
            </a:r>
          </a:p>
        </p:txBody>
      </p:sp>
      <p:sp>
        <p:nvSpPr>
          <p:cNvPr id="11" name="Rectangle 10">
            <a:extLst>
              <a:ext uri="{FF2B5EF4-FFF2-40B4-BE49-F238E27FC236}">
                <a16:creationId xmlns:a16="http://schemas.microsoft.com/office/drawing/2014/main" id="{AF6FECBD-9A72-404D-94E5-29B9A03E0653}"/>
              </a:ext>
            </a:extLst>
          </p:cNvPr>
          <p:cNvSpPr/>
          <p:nvPr/>
        </p:nvSpPr>
        <p:spPr>
          <a:xfrm rot="20396615">
            <a:off x="10132188" y="-685831"/>
            <a:ext cx="2581724" cy="2071455"/>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A62DB54-89BA-4E5A-9A9D-A573C2A4BB59}"/>
              </a:ext>
            </a:extLst>
          </p:cNvPr>
          <p:cNvSpPr txBox="1"/>
          <p:nvPr/>
        </p:nvSpPr>
        <p:spPr>
          <a:xfrm>
            <a:off x="9942726" y="55332"/>
            <a:ext cx="2249274" cy="400110"/>
          </a:xfrm>
          <a:prstGeom prst="rect">
            <a:avLst/>
          </a:prstGeom>
          <a:noFill/>
        </p:spPr>
        <p:txBody>
          <a:bodyPr wrap="square" rtlCol="0">
            <a:spAutoFit/>
          </a:bodyPr>
          <a:lstStyle/>
          <a:p>
            <a:pPr algn="ctr"/>
            <a:r>
              <a:rPr lang="fr-FR" sz="2000" dirty="0">
                <a:solidFill>
                  <a:srgbClr val="FF0066"/>
                </a:solidFill>
              </a:rPr>
              <a:t>Protocole sanitaire</a:t>
            </a:r>
          </a:p>
        </p:txBody>
      </p:sp>
      <p:pic>
        <p:nvPicPr>
          <p:cNvPr id="13" name="Picture 4" descr="bonhomme blanc puzzle 3d | images gratuites et libres de droits">
            <a:extLst>
              <a:ext uri="{FF2B5EF4-FFF2-40B4-BE49-F238E27FC236}">
                <a16:creationId xmlns:a16="http://schemas.microsoft.com/office/drawing/2014/main" id="{9B8C7E4D-F416-49AE-95A9-F5AB792EF31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2747" y="187103"/>
            <a:ext cx="1364914" cy="1386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3">
            <a:extLst>
              <a:ext uri="{FF2B5EF4-FFF2-40B4-BE49-F238E27FC236}">
                <a16:creationId xmlns:a16="http://schemas.microsoft.com/office/drawing/2014/main" id="{4DA41FDE-F9F3-4652-AF66-9F39B68A85CB}"/>
              </a:ext>
            </a:extLst>
          </p:cNvPr>
          <p:cNvGraphicFramePr>
            <a:graphicFrameLocks noGrp="1"/>
          </p:cNvGraphicFramePr>
          <p:nvPr>
            <p:extLst>
              <p:ext uri="{D42A27DB-BD31-4B8C-83A1-F6EECF244321}">
                <p14:modId xmlns:p14="http://schemas.microsoft.com/office/powerpoint/2010/main" val="403260548"/>
              </p:ext>
            </p:extLst>
          </p:nvPr>
        </p:nvGraphicFramePr>
        <p:xfrm>
          <a:off x="894921" y="5644152"/>
          <a:ext cx="9607826" cy="7554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47790">
                  <a:extLst>
                    <a:ext uri="{9D8B030D-6E8A-4147-A177-3AD203B41FA5}">
                      <a16:colId xmlns:a16="http://schemas.microsoft.com/office/drawing/2014/main" val="4851326"/>
                    </a:ext>
                  </a:extLst>
                </a:gridCol>
                <a:gridCol w="6160036">
                  <a:extLst>
                    <a:ext uri="{9D8B030D-6E8A-4147-A177-3AD203B41FA5}">
                      <a16:colId xmlns:a16="http://schemas.microsoft.com/office/drawing/2014/main" val="3806821491"/>
                    </a:ext>
                  </a:extLst>
                </a:gridCol>
              </a:tblGrid>
              <a:tr h="755457">
                <a:tc>
                  <a:txBody>
                    <a:bodyPr/>
                    <a:lstStyle/>
                    <a:p>
                      <a:pPr algn="ctr"/>
                      <a:r>
                        <a:rPr lang="fr-FR" dirty="0"/>
                        <a:t>Liste des symptômes évocateurs</a:t>
                      </a:r>
                      <a:endParaRPr lang="fr-FR" dirty="0">
                        <a:solidFill>
                          <a:schemeClr val="bg1"/>
                        </a:solidFill>
                        <a:latin typeface="+mj-lt"/>
                      </a:endParaRPr>
                    </a:p>
                  </a:txBody>
                  <a:tcPr anchor="ctr">
                    <a:solidFill>
                      <a:srgbClr val="FF0066"/>
                    </a:solidFill>
                  </a:tcPr>
                </a:tc>
                <a:tc>
                  <a:txBody>
                    <a:bodyPr/>
                    <a:lstStyle/>
                    <a:p>
                      <a:r>
                        <a:rPr lang="fr-FR" dirty="0">
                          <a:solidFill>
                            <a:srgbClr val="FF0066"/>
                          </a:solidFill>
                        </a:rPr>
                        <a:t>Toux, éternuement, essoufflement, mal de gorge, fatigue, troubles digestifs, fièvre,…</a:t>
                      </a:r>
                      <a:endParaRPr lang="fr-FR" b="0" dirty="0">
                        <a:solidFill>
                          <a:srgbClr val="FF0066"/>
                        </a:solidFill>
                        <a:latin typeface="+mj-lt"/>
                      </a:endParaRPr>
                    </a:p>
                  </a:txBody>
                  <a:tcPr anchor="ctr">
                    <a:solidFill>
                      <a:schemeClr val="bg1"/>
                    </a:solidFill>
                  </a:tcPr>
                </a:tc>
                <a:extLst>
                  <a:ext uri="{0D108BD9-81ED-4DB2-BD59-A6C34878D82A}">
                    <a16:rowId xmlns:a16="http://schemas.microsoft.com/office/drawing/2014/main" val="2704258702"/>
                  </a:ext>
                </a:extLst>
              </a:tr>
            </a:tbl>
          </a:graphicData>
        </a:graphic>
      </p:graphicFrame>
      <p:pic>
        <p:nvPicPr>
          <p:cNvPr id="10" name="Image 9">
            <a:extLst>
              <a:ext uri="{FF2B5EF4-FFF2-40B4-BE49-F238E27FC236}">
                <a16:creationId xmlns:a16="http://schemas.microsoft.com/office/drawing/2014/main" id="{63886874-DF8F-4908-9897-3B493F813637}"/>
              </a:ext>
            </a:extLst>
          </p:cNvPr>
          <p:cNvPicPr>
            <a:picLocks noChangeAspect="1"/>
          </p:cNvPicPr>
          <p:nvPr/>
        </p:nvPicPr>
        <p:blipFill>
          <a:blip r:embed="rId3"/>
          <a:stretch>
            <a:fillRect/>
          </a:stretch>
        </p:blipFill>
        <p:spPr>
          <a:xfrm>
            <a:off x="472848" y="175691"/>
            <a:ext cx="2673124" cy="1117852"/>
          </a:xfrm>
          <a:prstGeom prst="rect">
            <a:avLst/>
          </a:prstGeom>
        </p:spPr>
      </p:pic>
    </p:spTree>
    <p:extLst>
      <p:ext uri="{BB962C8B-B14F-4D97-AF65-F5344CB8AC3E}">
        <p14:creationId xmlns:p14="http://schemas.microsoft.com/office/powerpoint/2010/main" val="2121669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ECA9BB-BA4C-4AEB-8721-FE6D9B54FB74}"/>
              </a:ext>
            </a:extLst>
          </p:cNvPr>
          <p:cNvSpPr/>
          <p:nvPr/>
        </p:nvSpPr>
        <p:spPr>
          <a:xfrm rot="20396615">
            <a:off x="10066872" y="-595216"/>
            <a:ext cx="2581724" cy="2071455"/>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5BF9634-3CFC-4D04-A502-19214EF9A853}"/>
              </a:ext>
            </a:extLst>
          </p:cNvPr>
          <p:cNvPicPr>
            <a:picLocks noChangeAspect="1"/>
          </p:cNvPicPr>
          <p:nvPr/>
        </p:nvPicPr>
        <p:blipFill>
          <a:blip r:embed="rId2"/>
          <a:stretch>
            <a:fillRect/>
          </a:stretch>
        </p:blipFill>
        <p:spPr>
          <a:xfrm>
            <a:off x="472848" y="175691"/>
            <a:ext cx="2673124" cy="1117852"/>
          </a:xfrm>
          <a:prstGeom prst="rect">
            <a:avLst/>
          </a:prstGeom>
        </p:spPr>
      </p:pic>
      <p:sp>
        <p:nvSpPr>
          <p:cNvPr id="5" name="Rectangle 4">
            <a:extLst>
              <a:ext uri="{FF2B5EF4-FFF2-40B4-BE49-F238E27FC236}">
                <a16:creationId xmlns:a16="http://schemas.microsoft.com/office/drawing/2014/main" id="{368C9A63-32A2-46E2-A90D-9633C250D990}"/>
              </a:ext>
            </a:extLst>
          </p:cNvPr>
          <p:cNvSpPr/>
          <p:nvPr/>
        </p:nvSpPr>
        <p:spPr>
          <a:xfrm>
            <a:off x="620487" y="664419"/>
            <a:ext cx="10776856" cy="769441"/>
          </a:xfrm>
          <a:prstGeom prst="rect">
            <a:avLst/>
          </a:prstGeom>
        </p:spPr>
        <p:txBody>
          <a:bodyPr wrap="square">
            <a:spAutoFit/>
          </a:bodyPr>
          <a:lstStyle/>
          <a:p>
            <a:pPr algn="ctr">
              <a:lnSpc>
                <a:spcPct val="100000"/>
              </a:lnSpc>
            </a:pPr>
            <a:r>
              <a:rPr lang="fr-FR" sz="440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Le rôle des parents</a:t>
            </a:r>
          </a:p>
        </p:txBody>
      </p:sp>
      <p:pic>
        <p:nvPicPr>
          <p:cNvPr id="6" name="Picture 4" descr="bonhomme blanc puzzle 3d | images gratuites et libres de droits">
            <a:extLst>
              <a:ext uri="{FF2B5EF4-FFF2-40B4-BE49-F238E27FC236}">
                <a16:creationId xmlns:a16="http://schemas.microsoft.com/office/drawing/2014/main" id="{3B96C560-7736-44AB-A2EB-21DB44EADC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2747" y="187103"/>
            <a:ext cx="1364914" cy="138660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86F9BF9-A2FA-4895-89EB-334A96301185}"/>
              </a:ext>
            </a:extLst>
          </p:cNvPr>
          <p:cNvSpPr txBox="1"/>
          <p:nvPr/>
        </p:nvSpPr>
        <p:spPr>
          <a:xfrm>
            <a:off x="9993086" y="124098"/>
            <a:ext cx="2249274" cy="400110"/>
          </a:xfrm>
          <a:prstGeom prst="rect">
            <a:avLst/>
          </a:prstGeom>
          <a:noFill/>
        </p:spPr>
        <p:txBody>
          <a:bodyPr wrap="square" rtlCol="0">
            <a:spAutoFit/>
          </a:bodyPr>
          <a:lstStyle/>
          <a:p>
            <a:pPr algn="ctr"/>
            <a:r>
              <a:rPr lang="fr-FR" sz="2000" dirty="0">
                <a:solidFill>
                  <a:srgbClr val="FF0066"/>
                </a:solidFill>
              </a:rPr>
              <a:t>Protocole sanitaire</a:t>
            </a:r>
          </a:p>
        </p:txBody>
      </p:sp>
      <p:sp>
        <p:nvSpPr>
          <p:cNvPr id="9" name="Rectangle 8">
            <a:extLst>
              <a:ext uri="{FF2B5EF4-FFF2-40B4-BE49-F238E27FC236}">
                <a16:creationId xmlns:a16="http://schemas.microsoft.com/office/drawing/2014/main" id="{23D6CF8A-811A-4A20-8799-F97C7803095B}"/>
              </a:ext>
            </a:extLst>
          </p:cNvPr>
          <p:cNvSpPr/>
          <p:nvPr/>
        </p:nvSpPr>
        <p:spPr>
          <a:xfrm>
            <a:off x="397329" y="2119347"/>
            <a:ext cx="11555185" cy="3758080"/>
          </a:xfrm>
          <a:prstGeom prst="rect">
            <a:avLst/>
          </a:prstGeom>
        </p:spPr>
        <p:txBody>
          <a:bodyPr wrap="square">
            <a:spAutoFit/>
          </a:bodyPr>
          <a:lstStyle/>
          <a:p>
            <a:pPr marL="342900" indent="-342900" algn="just">
              <a:lnSpc>
                <a:spcPct val="150000"/>
              </a:lnSpc>
              <a:spcBef>
                <a:spcPts val="600"/>
              </a:spcBef>
              <a:buFont typeface="Arial" panose="020B0604020202020204" pitchFamily="34" charset="0"/>
              <a:buChar char="•"/>
            </a:pPr>
            <a:r>
              <a:rPr lang="fr-FR" dirty="0"/>
              <a:t>Les parents (du CP au CM2) </a:t>
            </a:r>
            <a:r>
              <a:rPr lang="fr-FR" b="1" u="sng" dirty="0">
                <a:solidFill>
                  <a:srgbClr val="FF0000"/>
                </a:solidFill>
              </a:rPr>
              <a:t>fourniront un paquet de mouchoirs </a:t>
            </a:r>
            <a:r>
              <a:rPr lang="fr-FR" dirty="0"/>
              <a:t>à leur enfant et veilleront, </a:t>
            </a:r>
            <a:r>
              <a:rPr lang="fr-FR" b="1" u="sng" dirty="0"/>
              <a:t>obligatoirement</a:t>
            </a:r>
            <a:r>
              <a:rPr lang="fr-FR" dirty="0"/>
              <a:t>, </a:t>
            </a:r>
            <a:r>
              <a:rPr lang="fr-FR" b="1" u="sng" dirty="0"/>
              <a:t>chaque soir</a:t>
            </a:r>
            <a:r>
              <a:rPr lang="fr-FR" dirty="0"/>
              <a:t>, à l’approvisionnement éventuel pour le lendemain.</a:t>
            </a:r>
          </a:p>
          <a:p>
            <a:pPr marL="342900" indent="-342900" algn="just">
              <a:lnSpc>
                <a:spcPct val="150000"/>
              </a:lnSpc>
              <a:spcBef>
                <a:spcPts val="600"/>
              </a:spcBef>
              <a:buFont typeface="Arial" panose="020B0604020202020204" pitchFamily="34" charset="0"/>
              <a:buChar char="•"/>
            </a:pPr>
            <a:endParaRPr lang="fr-FR" dirty="0"/>
          </a:p>
          <a:p>
            <a:pPr marL="342900" indent="-342900" algn="just">
              <a:lnSpc>
                <a:spcPct val="150000"/>
              </a:lnSpc>
              <a:spcBef>
                <a:spcPts val="600"/>
              </a:spcBef>
              <a:buFont typeface="Arial" panose="020B0604020202020204" pitchFamily="34" charset="0"/>
              <a:buChar char="•"/>
            </a:pPr>
            <a:r>
              <a:rPr lang="fr-FR" dirty="0"/>
              <a:t>Les parents des élèves du CP au CM2 </a:t>
            </a:r>
            <a:r>
              <a:rPr lang="fr-FR" b="1" dirty="0">
                <a:solidFill>
                  <a:srgbClr val="FF0000"/>
                </a:solidFill>
              </a:rPr>
              <a:t>fourniront chaque jour une gourde ou une petite bouteille d’eau</a:t>
            </a:r>
            <a:r>
              <a:rPr lang="fr-FR" dirty="0"/>
              <a:t> </a:t>
            </a:r>
            <a:r>
              <a:rPr lang="fr-FR" u="sng" dirty="0"/>
              <a:t>marquée au nom de l’enfant.</a:t>
            </a:r>
          </a:p>
          <a:p>
            <a:pPr algn="just">
              <a:lnSpc>
                <a:spcPct val="150000"/>
              </a:lnSpc>
              <a:spcBef>
                <a:spcPts val="600"/>
              </a:spcBef>
            </a:pPr>
            <a:endParaRPr lang="fr-FR" u="sng" dirty="0"/>
          </a:p>
          <a:p>
            <a:pPr marL="342900" indent="-342900" algn="just">
              <a:lnSpc>
                <a:spcPct val="150000"/>
              </a:lnSpc>
              <a:spcBef>
                <a:spcPts val="600"/>
              </a:spcBef>
              <a:buFont typeface="Arial" panose="020B0604020202020204" pitchFamily="34" charset="0"/>
              <a:buChar char="•"/>
            </a:pPr>
            <a:r>
              <a:rPr lang="fr-FR" dirty="0"/>
              <a:t>Les parents doivent faire en sorte que </a:t>
            </a:r>
            <a:r>
              <a:rPr lang="fr-FR" b="1" dirty="0">
                <a:solidFill>
                  <a:srgbClr val="FF0000"/>
                </a:solidFill>
              </a:rPr>
              <a:t>leur enfant soit passé aux toilettes  </a:t>
            </a:r>
            <a:r>
              <a:rPr lang="fr-FR" dirty="0"/>
              <a:t>le matin et le midi (pour ceux qui rentreront chez eux) afin de limiter l’utilisation des sanitaires au moment de la rentrée à l’école.</a:t>
            </a:r>
          </a:p>
        </p:txBody>
      </p:sp>
    </p:spTree>
    <p:extLst>
      <p:ext uri="{BB962C8B-B14F-4D97-AF65-F5344CB8AC3E}">
        <p14:creationId xmlns:p14="http://schemas.microsoft.com/office/powerpoint/2010/main" val="19678859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ABC325-5390-476A-9B26-1B1AC00DB30F}"/>
              </a:ext>
            </a:extLst>
          </p:cNvPr>
          <p:cNvSpPr/>
          <p:nvPr/>
        </p:nvSpPr>
        <p:spPr>
          <a:xfrm rot="20396615">
            <a:off x="10192936" y="-725516"/>
            <a:ext cx="2759508" cy="23905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407643" y="1564431"/>
            <a:ext cx="10473199" cy="954107"/>
          </a:xfrm>
          <a:prstGeom prst="rect">
            <a:avLst/>
          </a:prstGeom>
        </p:spPr>
        <p:txBody>
          <a:bodyPr wrap="square">
            <a:spAutoFit/>
          </a:bodyPr>
          <a:lstStyle/>
          <a:p>
            <a:endParaRPr lang="fr-FR" dirty="0"/>
          </a:p>
          <a:p>
            <a:pPr algn="just"/>
            <a:endParaRPr lang="fr-FR" dirty="0"/>
          </a:p>
          <a:p>
            <a:pPr algn="just"/>
            <a:endParaRPr lang="fr-FR" b="1" dirty="0">
              <a:solidFill>
                <a:schemeClr val="accent5">
                  <a:lumMod val="50000"/>
                </a:schemeClr>
              </a:solidFill>
            </a:endParaRPr>
          </a:p>
        </p:txBody>
      </p:sp>
      <p:sp>
        <p:nvSpPr>
          <p:cNvPr id="9" name="ZoneTexte 8">
            <a:extLst>
              <a:ext uri="{FF2B5EF4-FFF2-40B4-BE49-F238E27FC236}">
                <a16:creationId xmlns:a16="http://schemas.microsoft.com/office/drawing/2014/main" id="{058AF609-555F-4A5F-911A-6F62E320B576}"/>
              </a:ext>
            </a:extLst>
          </p:cNvPr>
          <p:cNvSpPr txBox="1"/>
          <p:nvPr/>
        </p:nvSpPr>
        <p:spPr>
          <a:xfrm>
            <a:off x="150152" y="46246"/>
            <a:ext cx="11688418" cy="144655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Respect </a:t>
            </a:r>
          </a:p>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des gestes barrières </a:t>
            </a:r>
          </a:p>
        </p:txBody>
      </p:sp>
      <p:sp>
        <p:nvSpPr>
          <p:cNvPr id="2" name="ZoneTexte 1">
            <a:extLst>
              <a:ext uri="{FF2B5EF4-FFF2-40B4-BE49-F238E27FC236}">
                <a16:creationId xmlns:a16="http://schemas.microsoft.com/office/drawing/2014/main" id="{F0BFFE7A-3D61-43DF-920F-546AD29DF70D}"/>
              </a:ext>
            </a:extLst>
          </p:cNvPr>
          <p:cNvSpPr txBox="1"/>
          <p:nvPr/>
        </p:nvSpPr>
        <p:spPr>
          <a:xfrm>
            <a:off x="10002078" y="153723"/>
            <a:ext cx="2226365" cy="369332"/>
          </a:xfrm>
          <a:prstGeom prst="rect">
            <a:avLst/>
          </a:prstGeom>
          <a:noFill/>
        </p:spPr>
        <p:txBody>
          <a:bodyPr wrap="square" rtlCol="0">
            <a:spAutoFit/>
          </a:bodyPr>
          <a:lstStyle/>
          <a:p>
            <a:pPr algn="ctr"/>
            <a:r>
              <a:rPr lang="fr-FR" dirty="0">
                <a:solidFill>
                  <a:schemeClr val="bg1"/>
                </a:solidFill>
              </a:rPr>
              <a:t>Protocole sanitaire</a:t>
            </a:r>
          </a:p>
        </p:txBody>
      </p:sp>
      <p:pic>
        <p:nvPicPr>
          <p:cNvPr id="2050" name="Picture 2" descr="Les Mâles Modèle 3D Isolé - Image gratuite sur Pixabay">
            <a:extLst>
              <a:ext uri="{FF2B5EF4-FFF2-40B4-BE49-F238E27FC236}">
                <a16:creationId xmlns:a16="http://schemas.microsoft.com/office/drawing/2014/main" id="{123531AE-391F-4802-A87E-F24984F77F0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5057" y="482717"/>
            <a:ext cx="1267056" cy="12670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A1BB05D-D3E3-43F5-8428-C19F4319BA88}"/>
              </a:ext>
            </a:extLst>
          </p:cNvPr>
          <p:cNvSpPr/>
          <p:nvPr/>
        </p:nvSpPr>
        <p:spPr>
          <a:xfrm rot="20396615">
            <a:off x="10203114" y="-725517"/>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522EACD-91A8-4E16-AB06-C9D2B6DCF545}"/>
              </a:ext>
            </a:extLst>
          </p:cNvPr>
          <p:cNvSpPr txBox="1"/>
          <p:nvPr/>
        </p:nvSpPr>
        <p:spPr>
          <a:xfrm>
            <a:off x="10012256" y="153722"/>
            <a:ext cx="2226365" cy="369332"/>
          </a:xfrm>
          <a:prstGeom prst="rect">
            <a:avLst/>
          </a:prstGeom>
          <a:noFill/>
        </p:spPr>
        <p:txBody>
          <a:bodyPr wrap="square" rtlCol="0">
            <a:spAutoFit/>
          </a:bodyPr>
          <a:lstStyle/>
          <a:p>
            <a:pPr algn="ctr"/>
            <a:r>
              <a:rPr lang="fr-FR" b="1" dirty="0">
                <a:solidFill>
                  <a:srgbClr val="FF0066"/>
                </a:solidFill>
              </a:rPr>
              <a:t>Protocole sanitaire</a:t>
            </a:r>
          </a:p>
        </p:txBody>
      </p:sp>
      <p:pic>
        <p:nvPicPr>
          <p:cNvPr id="2052" name="Picture 4" descr="bonhomme blanc puzzle 3d | images gratuites et libres de droits">
            <a:extLst>
              <a:ext uri="{FF2B5EF4-FFF2-40B4-BE49-F238E27FC236}">
                <a16:creationId xmlns:a16="http://schemas.microsoft.com/office/drawing/2014/main" id="{D0E731D0-3D64-4086-A3BF-74D824A1E7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232" y="80611"/>
            <a:ext cx="1516336" cy="15163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3A86F388-8CC2-45D7-9BA9-040F7A58317A}"/>
              </a:ext>
            </a:extLst>
          </p:cNvPr>
          <p:cNvPicPr>
            <a:picLocks noChangeAspect="1"/>
          </p:cNvPicPr>
          <p:nvPr/>
        </p:nvPicPr>
        <p:blipFill>
          <a:blip r:embed="rId4"/>
          <a:stretch>
            <a:fillRect/>
          </a:stretch>
        </p:blipFill>
        <p:spPr>
          <a:xfrm>
            <a:off x="472848" y="175691"/>
            <a:ext cx="2673124" cy="1117852"/>
          </a:xfrm>
          <a:prstGeom prst="rect">
            <a:avLst/>
          </a:prstGeom>
        </p:spPr>
      </p:pic>
      <p:sp>
        <p:nvSpPr>
          <p:cNvPr id="16" name="ZoneTexte 15">
            <a:extLst>
              <a:ext uri="{FF2B5EF4-FFF2-40B4-BE49-F238E27FC236}">
                <a16:creationId xmlns:a16="http://schemas.microsoft.com/office/drawing/2014/main" id="{8CA1477F-985C-42FE-8050-EB95260E1B7A}"/>
              </a:ext>
            </a:extLst>
          </p:cNvPr>
          <p:cNvSpPr txBox="1"/>
          <p:nvPr/>
        </p:nvSpPr>
        <p:spPr>
          <a:xfrm>
            <a:off x="751685" y="1681096"/>
            <a:ext cx="9260571" cy="1600438"/>
          </a:xfrm>
          <a:prstGeom prst="rect">
            <a:avLst/>
          </a:prstGeom>
          <a:noFill/>
        </p:spPr>
        <p:txBody>
          <a:bodyPr wrap="square">
            <a:spAutoFit/>
          </a:bodyPr>
          <a:lstStyle/>
          <a:p>
            <a:pPr algn="l"/>
            <a:r>
              <a:rPr lang="fr-FR" sz="1800" b="0" i="0" u="none" strike="noStrike" baseline="0" dirty="0">
                <a:latin typeface="Calibri" panose="020F0502020204030204" pitchFamily="34" charset="0"/>
              </a:rPr>
              <a:t>Les gestes barrières rappelés ci-après, doivent être appliqués en permanence, partout, et par tout le monde. </a:t>
            </a:r>
          </a:p>
          <a:p>
            <a:pPr algn="l"/>
            <a:endParaRPr lang="fr-FR" dirty="0">
              <a:latin typeface="Calibri" panose="020F0502020204030204" pitchFamily="34" charset="0"/>
            </a:endParaRPr>
          </a:p>
          <a:p>
            <a:pPr algn="l"/>
            <a:r>
              <a:rPr lang="fr-FR" sz="1800" b="0" i="0" u="none" strike="noStrike" baseline="0" dirty="0">
                <a:latin typeface="Calibri" panose="020F0502020204030204" pitchFamily="34" charset="0"/>
              </a:rPr>
              <a:t>À l’heure actuelle, ce sont les mesures de prévention individuelles les plus efficaces contre la</a:t>
            </a:r>
          </a:p>
          <a:p>
            <a:pPr algn="l"/>
            <a:r>
              <a:rPr lang="fr-FR" sz="1800" b="0" i="0" u="none" strike="noStrike" baseline="0" dirty="0">
                <a:latin typeface="Calibri" panose="020F0502020204030204" pitchFamily="34" charset="0"/>
              </a:rPr>
              <a:t>propagation du virus.</a:t>
            </a:r>
          </a:p>
          <a:p>
            <a:pPr algn="l"/>
            <a:r>
              <a:rPr lang="fr-FR" sz="800" b="0" i="0" u="none" strike="noStrike" baseline="0" dirty="0">
                <a:latin typeface="Calibri" panose="020F0502020204030204" pitchFamily="34" charset="0"/>
              </a:rPr>
              <a:t>2</a:t>
            </a:r>
            <a:endParaRPr lang="fr-FR" dirty="0"/>
          </a:p>
        </p:txBody>
      </p:sp>
      <p:pic>
        <p:nvPicPr>
          <p:cNvPr id="6" name="Image 5">
            <a:extLst>
              <a:ext uri="{FF2B5EF4-FFF2-40B4-BE49-F238E27FC236}">
                <a16:creationId xmlns:a16="http://schemas.microsoft.com/office/drawing/2014/main" id="{2EAD057E-8AB8-4E6E-8109-E838F5DC562D}"/>
              </a:ext>
            </a:extLst>
          </p:cNvPr>
          <p:cNvPicPr>
            <a:picLocks noChangeAspect="1"/>
          </p:cNvPicPr>
          <p:nvPr/>
        </p:nvPicPr>
        <p:blipFill>
          <a:blip r:embed="rId5"/>
          <a:stretch>
            <a:fillRect/>
          </a:stretch>
        </p:blipFill>
        <p:spPr>
          <a:xfrm>
            <a:off x="1707885" y="3507057"/>
            <a:ext cx="6594383" cy="2718130"/>
          </a:xfrm>
          <a:prstGeom prst="rect">
            <a:avLst/>
          </a:prstGeom>
        </p:spPr>
      </p:pic>
    </p:spTree>
    <p:extLst>
      <p:ext uri="{BB962C8B-B14F-4D97-AF65-F5344CB8AC3E}">
        <p14:creationId xmlns:p14="http://schemas.microsoft.com/office/powerpoint/2010/main" val="40412571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ABC325-5390-476A-9B26-1B1AC00DB30F}"/>
              </a:ext>
            </a:extLst>
          </p:cNvPr>
          <p:cNvSpPr/>
          <p:nvPr/>
        </p:nvSpPr>
        <p:spPr>
          <a:xfrm rot="20396615">
            <a:off x="10192936" y="-725516"/>
            <a:ext cx="2759508" cy="23905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405556" y="3763628"/>
            <a:ext cx="1997243" cy="1650348"/>
          </a:xfrm>
          <a:prstGeom prst="rect">
            <a:avLst/>
          </a:prstGeom>
        </p:spPr>
      </p:pic>
      <p:cxnSp>
        <p:nvCxnSpPr>
          <p:cNvPr id="6" name="Connecteur droit avec flèche 5"/>
          <p:cNvCxnSpPr/>
          <p:nvPr/>
        </p:nvCxnSpPr>
        <p:spPr>
          <a:xfrm>
            <a:off x="9929889" y="3752119"/>
            <a:ext cx="673768"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0002078" y="3414859"/>
            <a:ext cx="529390" cy="261610"/>
          </a:xfrm>
          <a:prstGeom prst="rect">
            <a:avLst/>
          </a:prstGeom>
          <a:noFill/>
        </p:spPr>
        <p:txBody>
          <a:bodyPr wrap="square" rtlCol="0">
            <a:spAutoFit/>
          </a:bodyPr>
          <a:lstStyle/>
          <a:p>
            <a:r>
              <a:rPr lang="fr-FR" sz="1100" dirty="0">
                <a:solidFill>
                  <a:srgbClr val="FF0000"/>
                </a:solidFill>
              </a:rPr>
              <a:t>1 M</a:t>
            </a:r>
          </a:p>
        </p:txBody>
      </p:sp>
      <p:sp>
        <p:nvSpPr>
          <p:cNvPr id="9" name="ZoneTexte 8">
            <a:extLst>
              <a:ext uri="{FF2B5EF4-FFF2-40B4-BE49-F238E27FC236}">
                <a16:creationId xmlns:a16="http://schemas.microsoft.com/office/drawing/2014/main" id="{058AF609-555F-4A5F-911A-6F62E320B576}"/>
              </a:ext>
            </a:extLst>
          </p:cNvPr>
          <p:cNvSpPr txBox="1"/>
          <p:nvPr/>
        </p:nvSpPr>
        <p:spPr>
          <a:xfrm>
            <a:off x="251791" y="349897"/>
            <a:ext cx="11688418" cy="144655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Respect </a:t>
            </a:r>
          </a:p>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des gestes barrières</a:t>
            </a:r>
          </a:p>
        </p:txBody>
      </p:sp>
      <p:sp>
        <p:nvSpPr>
          <p:cNvPr id="2" name="ZoneTexte 1">
            <a:extLst>
              <a:ext uri="{FF2B5EF4-FFF2-40B4-BE49-F238E27FC236}">
                <a16:creationId xmlns:a16="http://schemas.microsoft.com/office/drawing/2014/main" id="{F0BFFE7A-3D61-43DF-920F-546AD29DF70D}"/>
              </a:ext>
            </a:extLst>
          </p:cNvPr>
          <p:cNvSpPr txBox="1"/>
          <p:nvPr/>
        </p:nvSpPr>
        <p:spPr>
          <a:xfrm>
            <a:off x="10002078" y="153723"/>
            <a:ext cx="2226365" cy="369332"/>
          </a:xfrm>
          <a:prstGeom prst="rect">
            <a:avLst/>
          </a:prstGeom>
          <a:noFill/>
        </p:spPr>
        <p:txBody>
          <a:bodyPr wrap="square" rtlCol="0">
            <a:spAutoFit/>
          </a:bodyPr>
          <a:lstStyle/>
          <a:p>
            <a:pPr algn="ctr"/>
            <a:r>
              <a:rPr lang="fr-FR" dirty="0">
                <a:solidFill>
                  <a:schemeClr val="bg1"/>
                </a:solidFill>
              </a:rPr>
              <a:t>Protocole sanitaire</a:t>
            </a:r>
          </a:p>
        </p:txBody>
      </p:sp>
      <p:pic>
        <p:nvPicPr>
          <p:cNvPr id="2050" name="Picture 2" descr="Les Mâles Modèle 3D Isolé - Image gratuite sur Pixabay">
            <a:extLst>
              <a:ext uri="{FF2B5EF4-FFF2-40B4-BE49-F238E27FC236}">
                <a16:creationId xmlns:a16="http://schemas.microsoft.com/office/drawing/2014/main" id="{123531AE-391F-4802-A87E-F24984F77F0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5057" y="482717"/>
            <a:ext cx="1267056" cy="12670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A1BB05D-D3E3-43F5-8428-C19F4319BA88}"/>
              </a:ext>
            </a:extLst>
          </p:cNvPr>
          <p:cNvSpPr/>
          <p:nvPr/>
        </p:nvSpPr>
        <p:spPr>
          <a:xfrm rot="20396615">
            <a:off x="10203114" y="-725517"/>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522EACD-91A8-4E16-AB06-C9D2B6DCF545}"/>
              </a:ext>
            </a:extLst>
          </p:cNvPr>
          <p:cNvSpPr txBox="1"/>
          <p:nvPr/>
        </p:nvSpPr>
        <p:spPr>
          <a:xfrm>
            <a:off x="10012256" y="153722"/>
            <a:ext cx="2226365" cy="369332"/>
          </a:xfrm>
          <a:prstGeom prst="rect">
            <a:avLst/>
          </a:prstGeom>
          <a:noFill/>
        </p:spPr>
        <p:txBody>
          <a:bodyPr wrap="square" rtlCol="0">
            <a:spAutoFit/>
          </a:bodyPr>
          <a:lstStyle/>
          <a:p>
            <a:pPr algn="ctr"/>
            <a:r>
              <a:rPr lang="fr-FR" dirty="0">
                <a:solidFill>
                  <a:srgbClr val="FF0066"/>
                </a:solidFill>
              </a:rPr>
              <a:t>Protocole sanitaire</a:t>
            </a:r>
          </a:p>
        </p:txBody>
      </p:sp>
      <p:pic>
        <p:nvPicPr>
          <p:cNvPr id="2052" name="Picture 4" descr="bonhomme blanc puzzle 3d | images gratuites et libres de droits">
            <a:extLst>
              <a:ext uri="{FF2B5EF4-FFF2-40B4-BE49-F238E27FC236}">
                <a16:creationId xmlns:a16="http://schemas.microsoft.com/office/drawing/2014/main" id="{D0E731D0-3D64-4086-A3BF-74D824A1E79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232" y="80611"/>
            <a:ext cx="1516336" cy="15163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E516213-850E-43D4-9ADB-8F8B4744CE57}"/>
              </a:ext>
            </a:extLst>
          </p:cNvPr>
          <p:cNvSpPr/>
          <p:nvPr/>
        </p:nvSpPr>
        <p:spPr>
          <a:xfrm>
            <a:off x="859400" y="2152913"/>
            <a:ext cx="10473199" cy="646331"/>
          </a:xfrm>
          <a:prstGeom prst="rect">
            <a:avLst/>
          </a:prstGeom>
        </p:spPr>
        <p:txBody>
          <a:bodyPr wrap="square">
            <a:spAutoFit/>
          </a:bodyPr>
          <a:lstStyle/>
          <a:p>
            <a:pPr marL="342900" indent="-342900" algn="just">
              <a:buFont typeface="Arial" panose="020B0604020202020204" pitchFamily="34" charset="0"/>
              <a:buChar char="•"/>
            </a:pPr>
            <a:endParaRPr lang="fr-FR" b="1" dirty="0">
              <a:solidFill>
                <a:srgbClr val="002060"/>
              </a:solidFill>
            </a:endParaRPr>
          </a:p>
          <a:p>
            <a:pPr algn="just"/>
            <a:endParaRPr lang="fr-FR" b="1" dirty="0">
              <a:solidFill>
                <a:schemeClr val="accent5">
                  <a:lumMod val="50000"/>
                </a:schemeClr>
              </a:solidFill>
            </a:endParaRPr>
          </a:p>
        </p:txBody>
      </p:sp>
      <p:pic>
        <p:nvPicPr>
          <p:cNvPr id="16" name="Image 15">
            <a:extLst>
              <a:ext uri="{FF2B5EF4-FFF2-40B4-BE49-F238E27FC236}">
                <a16:creationId xmlns:a16="http://schemas.microsoft.com/office/drawing/2014/main" id="{957C3F2A-110D-46C8-9BCB-975D0C1CDAB7}"/>
              </a:ext>
            </a:extLst>
          </p:cNvPr>
          <p:cNvPicPr>
            <a:picLocks noChangeAspect="1"/>
          </p:cNvPicPr>
          <p:nvPr/>
        </p:nvPicPr>
        <p:blipFill>
          <a:blip r:embed="rId5"/>
          <a:stretch>
            <a:fillRect/>
          </a:stretch>
        </p:blipFill>
        <p:spPr>
          <a:xfrm>
            <a:off x="472848" y="175691"/>
            <a:ext cx="2673124" cy="1117852"/>
          </a:xfrm>
          <a:prstGeom prst="rect">
            <a:avLst/>
          </a:prstGeom>
        </p:spPr>
      </p:pic>
      <p:sp>
        <p:nvSpPr>
          <p:cNvPr id="15" name="ZoneTexte 14">
            <a:extLst>
              <a:ext uri="{FF2B5EF4-FFF2-40B4-BE49-F238E27FC236}">
                <a16:creationId xmlns:a16="http://schemas.microsoft.com/office/drawing/2014/main" id="{7046A307-7477-4BA9-B5FD-62DD3B002267}"/>
              </a:ext>
            </a:extLst>
          </p:cNvPr>
          <p:cNvSpPr txBox="1"/>
          <p:nvPr/>
        </p:nvSpPr>
        <p:spPr>
          <a:xfrm>
            <a:off x="625627" y="2257927"/>
            <a:ext cx="9164180" cy="2862322"/>
          </a:xfrm>
          <a:prstGeom prst="rect">
            <a:avLst/>
          </a:prstGeom>
          <a:noFill/>
        </p:spPr>
        <p:txBody>
          <a:bodyPr wrap="square">
            <a:spAutoFit/>
          </a:bodyPr>
          <a:lstStyle/>
          <a:p>
            <a:pPr algn="just"/>
            <a:r>
              <a:rPr lang="fr-FR" sz="2000" b="0" i="0" u="none" strike="noStrike" baseline="0" dirty="0">
                <a:solidFill>
                  <a:srgbClr val="000000"/>
                </a:solidFill>
                <a:latin typeface="Calibri" panose="020F0502020204030204" pitchFamily="34" charset="0"/>
              </a:rPr>
              <a:t>Dans les espaces clos (salles de classe, </a:t>
            </a:r>
            <a:r>
              <a:rPr lang="fr-FR" sz="2000" dirty="0">
                <a:solidFill>
                  <a:srgbClr val="000000"/>
                </a:solidFill>
                <a:latin typeface="Calibri" panose="020F0502020204030204" pitchFamily="34" charset="0"/>
              </a:rPr>
              <a:t>cantine…)</a:t>
            </a:r>
            <a:r>
              <a:rPr lang="fr-FR" sz="2000" b="0" i="0" u="none" strike="noStrike" baseline="0" dirty="0">
                <a:solidFill>
                  <a:srgbClr val="000000"/>
                </a:solidFill>
                <a:latin typeface="Calibri" panose="020F0502020204030204" pitchFamily="34" charset="0"/>
              </a:rPr>
              <a:t>, la distanciation physique n’est pas obligatoire lorsqu’elle n’est pas matériellement possible ou qu’elle ne permet pas d’accueillir la totalité des élèves. </a:t>
            </a:r>
          </a:p>
          <a:p>
            <a:pPr algn="just"/>
            <a:r>
              <a:rPr lang="fr-FR" sz="2000" b="0" i="0" u="none" strike="noStrike" baseline="0" dirty="0">
                <a:solidFill>
                  <a:srgbClr val="000000"/>
                </a:solidFill>
                <a:latin typeface="Calibri" panose="020F0502020204030204" pitchFamily="34" charset="0"/>
              </a:rPr>
              <a:t>Néanmoins, les espaces sont organisés de manière à maintenir la plus grande distance possible entre les élèves notamment dans les salles de classe et les espaces de restauration.</a:t>
            </a:r>
          </a:p>
          <a:p>
            <a:pPr algn="just"/>
            <a:endParaRPr lang="fr-FR" sz="2000" b="0" i="0" u="none" strike="noStrike" baseline="0" dirty="0">
              <a:solidFill>
                <a:srgbClr val="000000"/>
              </a:solidFill>
              <a:latin typeface="Calibri" panose="020F0502020204030204" pitchFamily="34" charset="0"/>
            </a:endParaRPr>
          </a:p>
          <a:p>
            <a:pPr algn="just"/>
            <a:r>
              <a:rPr lang="fr-FR" sz="2000" b="0" i="0" u="none" strike="noStrike" baseline="0" dirty="0">
                <a:solidFill>
                  <a:srgbClr val="000000"/>
                </a:solidFill>
                <a:latin typeface="Calibri" panose="020F0502020204030204" pitchFamily="34" charset="0"/>
              </a:rPr>
              <a:t>Dans les espaces extérieurs, la distanciation physique ne s’applique pas.</a:t>
            </a:r>
          </a:p>
          <a:p>
            <a:pPr algn="just"/>
            <a:r>
              <a:rPr lang="fr-FR" sz="2000" b="1" i="0" u="none" strike="noStrike" baseline="0" dirty="0">
                <a:solidFill>
                  <a:srgbClr val="FFFFFF"/>
                </a:solidFill>
                <a:latin typeface="Calibri-Bold"/>
              </a:rPr>
              <a:t>L’application</a:t>
            </a:r>
            <a:endParaRPr lang="fr-FR" sz="2000" dirty="0"/>
          </a:p>
        </p:txBody>
      </p:sp>
    </p:spTree>
    <p:extLst>
      <p:ext uri="{BB962C8B-B14F-4D97-AF65-F5344CB8AC3E}">
        <p14:creationId xmlns:p14="http://schemas.microsoft.com/office/powerpoint/2010/main" val="23045144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2DB64C0-5E4A-4566-A53E-6A5564C8DB7A}"/>
              </a:ext>
            </a:extLst>
          </p:cNvPr>
          <p:cNvSpPr txBox="1"/>
          <p:nvPr/>
        </p:nvSpPr>
        <p:spPr>
          <a:xfrm>
            <a:off x="225432" y="170499"/>
            <a:ext cx="11688418" cy="144655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Protocole </a:t>
            </a:r>
          </a:p>
          <a:p>
            <a:pPr algn="ctr">
              <a:lnSpc>
                <a:spcPct val="100000"/>
              </a:lnSpc>
            </a:pPr>
            <a:r>
              <a:rPr lang="fr-FR" sz="4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lavage des mains</a:t>
            </a:r>
          </a:p>
        </p:txBody>
      </p:sp>
      <p:sp>
        <p:nvSpPr>
          <p:cNvPr id="14" name="Rectangle 13">
            <a:extLst>
              <a:ext uri="{FF2B5EF4-FFF2-40B4-BE49-F238E27FC236}">
                <a16:creationId xmlns:a16="http://schemas.microsoft.com/office/drawing/2014/main" id="{2B34DDBA-0D5F-4088-8B8D-6A6758F88E1D}"/>
              </a:ext>
            </a:extLst>
          </p:cNvPr>
          <p:cNvSpPr/>
          <p:nvPr/>
        </p:nvSpPr>
        <p:spPr>
          <a:xfrm rot="20396615">
            <a:off x="10203114" y="-725517"/>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F4FB68B-51B5-42FA-8563-D26DF9BA9E1F}"/>
              </a:ext>
            </a:extLst>
          </p:cNvPr>
          <p:cNvSpPr txBox="1"/>
          <p:nvPr/>
        </p:nvSpPr>
        <p:spPr>
          <a:xfrm>
            <a:off x="10012256" y="153722"/>
            <a:ext cx="2226365" cy="369332"/>
          </a:xfrm>
          <a:prstGeom prst="rect">
            <a:avLst/>
          </a:prstGeom>
          <a:noFill/>
        </p:spPr>
        <p:txBody>
          <a:bodyPr wrap="square" rtlCol="0">
            <a:spAutoFit/>
          </a:bodyPr>
          <a:lstStyle/>
          <a:p>
            <a:pPr algn="ctr"/>
            <a:r>
              <a:rPr lang="fr-FR" dirty="0">
                <a:solidFill>
                  <a:srgbClr val="FF0066"/>
                </a:solidFill>
              </a:rPr>
              <a:t>Protocole sanitaire</a:t>
            </a:r>
          </a:p>
        </p:txBody>
      </p:sp>
      <p:pic>
        <p:nvPicPr>
          <p:cNvPr id="16" name="Picture 4" descr="bonhomme blanc puzzle 3d | images gratuites et libres de droits">
            <a:extLst>
              <a:ext uri="{FF2B5EF4-FFF2-40B4-BE49-F238E27FC236}">
                <a16:creationId xmlns:a16="http://schemas.microsoft.com/office/drawing/2014/main" id="{983E2689-AD95-4120-B672-711A1A1A1A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232" y="80611"/>
            <a:ext cx="1516336" cy="1516336"/>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6AA9D34B-112B-4F5A-8188-CA1B1E0F1D59}"/>
              </a:ext>
            </a:extLst>
          </p:cNvPr>
          <p:cNvSpPr txBox="1"/>
          <p:nvPr/>
        </p:nvSpPr>
        <p:spPr>
          <a:xfrm>
            <a:off x="-287787" y="2913760"/>
            <a:ext cx="6255026" cy="461665"/>
          </a:xfrm>
          <a:prstGeom prst="rect">
            <a:avLst/>
          </a:prstGeom>
          <a:noFill/>
        </p:spPr>
        <p:txBody>
          <a:bodyPr wrap="square" rtlCol="0">
            <a:spAutoFit/>
          </a:bodyPr>
          <a:lstStyle/>
          <a:p>
            <a:pPr algn="ctr"/>
            <a:r>
              <a:rPr lang="fr-FR" sz="2400" b="1" dirty="0">
                <a:solidFill>
                  <a:schemeClr val="accent5">
                    <a:lumMod val="50000"/>
                  </a:schemeClr>
                </a:solidFill>
              </a:rPr>
              <a:t>Quand se laver les mains ?</a:t>
            </a:r>
          </a:p>
        </p:txBody>
      </p:sp>
      <p:sp>
        <p:nvSpPr>
          <p:cNvPr id="8" name="ZoneTexte 7">
            <a:extLst>
              <a:ext uri="{FF2B5EF4-FFF2-40B4-BE49-F238E27FC236}">
                <a16:creationId xmlns:a16="http://schemas.microsoft.com/office/drawing/2014/main" id="{899EE08E-0729-4BC9-978B-98D09AC972B2}"/>
              </a:ext>
            </a:extLst>
          </p:cNvPr>
          <p:cNvSpPr txBox="1"/>
          <p:nvPr/>
        </p:nvSpPr>
        <p:spPr>
          <a:xfrm>
            <a:off x="973587" y="3346425"/>
            <a:ext cx="10641469"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b="1" dirty="0">
                <a:solidFill>
                  <a:srgbClr val="FF0066"/>
                </a:solidFill>
              </a:rPr>
              <a:t>Départ </a:t>
            </a:r>
            <a:r>
              <a:rPr lang="fr-FR" b="1" dirty="0">
                <a:solidFill>
                  <a:schemeClr val="accent5">
                    <a:lumMod val="50000"/>
                  </a:schemeClr>
                </a:solidFill>
              </a:rPr>
              <a:t> </a:t>
            </a:r>
            <a:r>
              <a:rPr lang="fr-FR" dirty="0">
                <a:solidFill>
                  <a:schemeClr val="accent5">
                    <a:lumMod val="50000"/>
                  </a:schemeClr>
                </a:solidFill>
              </a:rPr>
              <a:t>pour</a:t>
            </a:r>
            <a:r>
              <a:rPr lang="fr-FR" dirty="0"/>
              <a:t> l’école. </a:t>
            </a:r>
          </a:p>
          <a:p>
            <a:pPr marL="285750" indent="-285750">
              <a:lnSpc>
                <a:spcPct val="150000"/>
              </a:lnSpc>
              <a:buFont typeface="Arial" panose="020B0604020202020204" pitchFamily="34" charset="0"/>
              <a:buChar char="•"/>
            </a:pPr>
            <a:r>
              <a:rPr lang="fr-FR" b="1" dirty="0">
                <a:solidFill>
                  <a:srgbClr val="FF0066"/>
                </a:solidFill>
              </a:rPr>
              <a:t>Arrivée</a:t>
            </a:r>
            <a:r>
              <a:rPr lang="fr-FR" dirty="0"/>
              <a:t> à l’école</a:t>
            </a:r>
          </a:p>
          <a:p>
            <a:pPr marL="285750" indent="-285750">
              <a:lnSpc>
                <a:spcPct val="150000"/>
              </a:lnSpc>
              <a:buFont typeface="Arial" panose="020B0604020202020204" pitchFamily="34" charset="0"/>
              <a:buChar char="•"/>
            </a:pPr>
            <a:r>
              <a:rPr lang="fr-FR" b="1" dirty="0">
                <a:solidFill>
                  <a:srgbClr val="FF0066"/>
                </a:solidFill>
              </a:rPr>
              <a:t>Avant</a:t>
            </a:r>
            <a:r>
              <a:rPr lang="fr-FR" b="1" dirty="0">
                <a:solidFill>
                  <a:schemeClr val="accent5">
                    <a:lumMod val="50000"/>
                  </a:schemeClr>
                </a:solidFill>
              </a:rPr>
              <a:t>  </a:t>
            </a:r>
            <a:r>
              <a:rPr lang="fr-FR" dirty="0"/>
              <a:t>le repas </a:t>
            </a:r>
          </a:p>
          <a:p>
            <a:pPr marL="285750" indent="-285750">
              <a:lnSpc>
                <a:spcPct val="150000"/>
              </a:lnSpc>
              <a:buFont typeface="Arial" panose="020B0604020202020204" pitchFamily="34" charset="0"/>
              <a:buChar char="•"/>
            </a:pPr>
            <a:r>
              <a:rPr lang="fr-FR" b="1" dirty="0">
                <a:solidFill>
                  <a:srgbClr val="FF0066"/>
                </a:solidFill>
              </a:rPr>
              <a:t>Après</a:t>
            </a:r>
            <a:r>
              <a:rPr lang="fr-FR" b="1" dirty="0">
                <a:solidFill>
                  <a:schemeClr val="accent5">
                    <a:lumMod val="50000"/>
                  </a:schemeClr>
                </a:solidFill>
              </a:rPr>
              <a:t> </a:t>
            </a:r>
            <a:r>
              <a:rPr lang="fr-FR" dirty="0"/>
              <a:t>s’être mouché, avoir toussé ou avoir éternué.</a:t>
            </a:r>
            <a:endParaRPr lang="fr-FR" b="1" dirty="0"/>
          </a:p>
          <a:p>
            <a:pPr marL="285750" indent="-285750">
              <a:lnSpc>
                <a:spcPct val="150000"/>
              </a:lnSpc>
              <a:buFont typeface="Arial" panose="020B0604020202020204" pitchFamily="34" charset="0"/>
              <a:buChar char="•"/>
            </a:pPr>
            <a:r>
              <a:rPr lang="fr-FR" b="1" dirty="0">
                <a:solidFill>
                  <a:srgbClr val="FF0066"/>
                </a:solidFill>
              </a:rPr>
              <a:t>Après</a:t>
            </a:r>
            <a:r>
              <a:rPr lang="fr-FR" b="1" dirty="0">
                <a:solidFill>
                  <a:schemeClr val="accent5">
                    <a:lumMod val="50000"/>
                  </a:schemeClr>
                </a:solidFill>
              </a:rPr>
              <a:t> </a:t>
            </a:r>
            <a:r>
              <a:rPr lang="fr-FR" dirty="0"/>
              <a:t>être allé aux toilettes. </a:t>
            </a:r>
          </a:p>
          <a:p>
            <a:pPr marL="285750" indent="-285750">
              <a:lnSpc>
                <a:spcPct val="150000"/>
              </a:lnSpc>
              <a:buFont typeface="Arial" panose="020B0604020202020204" pitchFamily="34" charset="0"/>
              <a:buChar char="•"/>
            </a:pPr>
            <a:r>
              <a:rPr lang="fr-FR" b="1" dirty="0">
                <a:solidFill>
                  <a:srgbClr val="FF0066"/>
                </a:solidFill>
              </a:rPr>
              <a:t>Le midi et le soir avant</a:t>
            </a:r>
            <a:r>
              <a:rPr lang="fr-FR" b="1" dirty="0">
                <a:solidFill>
                  <a:schemeClr val="accent5">
                    <a:lumMod val="50000"/>
                  </a:schemeClr>
                </a:solidFill>
              </a:rPr>
              <a:t> </a:t>
            </a:r>
            <a:r>
              <a:rPr lang="fr-FR" dirty="0"/>
              <a:t>de partir de l’école. 	</a:t>
            </a:r>
          </a:p>
          <a:p>
            <a:pPr marL="285750" indent="-285750">
              <a:lnSpc>
                <a:spcPct val="150000"/>
              </a:lnSpc>
              <a:buFont typeface="Arial" panose="020B0604020202020204" pitchFamily="34" charset="0"/>
              <a:buChar char="•"/>
            </a:pPr>
            <a:r>
              <a:rPr lang="fr-FR" b="1" dirty="0">
                <a:solidFill>
                  <a:srgbClr val="FF0066"/>
                </a:solidFill>
              </a:rPr>
              <a:t>Dès l’arrivée au domicile</a:t>
            </a:r>
            <a:r>
              <a:rPr lang="fr-FR" dirty="0"/>
              <a:t>.</a:t>
            </a:r>
          </a:p>
          <a:p>
            <a:pPr marL="285750" indent="-285750">
              <a:buFont typeface="Arial" panose="020B0604020202020204" pitchFamily="34" charset="0"/>
              <a:buChar char="•"/>
            </a:pPr>
            <a:endParaRPr lang="fr-FR" dirty="0"/>
          </a:p>
        </p:txBody>
      </p:sp>
      <p:sp>
        <p:nvSpPr>
          <p:cNvPr id="11" name="ZoneTexte 10">
            <a:extLst>
              <a:ext uri="{FF2B5EF4-FFF2-40B4-BE49-F238E27FC236}">
                <a16:creationId xmlns:a16="http://schemas.microsoft.com/office/drawing/2014/main" id="{DFC6CC2D-10C0-4E5B-ABCE-13948C1AA79B}"/>
              </a:ext>
            </a:extLst>
          </p:cNvPr>
          <p:cNvSpPr txBox="1"/>
          <p:nvPr/>
        </p:nvSpPr>
        <p:spPr>
          <a:xfrm>
            <a:off x="929401" y="1469893"/>
            <a:ext cx="9301843" cy="1477328"/>
          </a:xfrm>
          <a:prstGeom prst="rect">
            <a:avLst/>
          </a:prstGeom>
          <a:noFill/>
        </p:spPr>
        <p:txBody>
          <a:bodyPr wrap="square" rtlCol="0">
            <a:spAutoFit/>
          </a:bodyPr>
          <a:lstStyle/>
          <a:p>
            <a:pPr algn="l"/>
            <a:r>
              <a:rPr lang="fr-FR" sz="1800" b="0" i="0" u="none" strike="noStrike" baseline="0" dirty="0">
                <a:latin typeface="Calibri" panose="020F0502020204030204" pitchFamily="34" charset="0"/>
              </a:rPr>
              <a:t>Le lavage des mains est essentiel. Il consiste à laver à l’eau et au savon toutes les parties des mains pendant 30 secondes. Le séchage doit être soigneux si possible en utilisant une serviette en papier jetable, ou sinon en laissant sécher ses mains à l’air libre. </a:t>
            </a:r>
          </a:p>
          <a:p>
            <a:pPr algn="l"/>
            <a:endParaRPr lang="fr-FR" sz="1800" b="0" i="0" u="none" strike="noStrike" baseline="0" dirty="0">
              <a:latin typeface="Calibri" panose="020F0502020204030204" pitchFamily="34" charset="0"/>
            </a:endParaRPr>
          </a:p>
          <a:p>
            <a:pPr algn="l"/>
            <a:r>
              <a:rPr lang="fr-FR" sz="1800" b="0" i="0" u="none" strike="noStrike" baseline="0" dirty="0">
                <a:latin typeface="Calibri" panose="020F0502020204030204" pitchFamily="34" charset="0"/>
              </a:rPr>
              <a:t>Le lavage des mains aux lavabos peut se réaliser sans mesure de distanciation physique.</a:t>
            </a:r>
            <a:endParaRPr lang="fr-FR" sz="2000" b="1" dirty="0">
              <a:solidFill>
                <a:schemeClr val="accent5">
                  <a:lumMod val="50000"/>
                </a:schemeClr>
              </a:solidFill>
            </a:endParaRPr>
          </a:p>
        </p:txBody>
      </p:sp>
      <p:pic>
        <p:nvPicPr>
          <p:cNvPr id="13" name="Image 12">
            <a:extLst>
              <a:ext uri="{FF2B5EF4-FFF2-40B4-BE49-F238E27FC236}">
                <a16:creationId xmlns:a16="http://schemas.microsoft.com/office/drawing/2014/main" id="{DAA6B164-8C80-413F-A186-2D5F1E26A7FA}"/>
              </a:ext>
            </a:extLst>
          </p:cNvPr>
          <p:cNvPicPr>
            <a:picLocks noChangeAspect="1"/>
          </p:cNvPicPr>
          <p:nvPr/>
        </p:nvPicPr>
        <p:blipFill>
          <a:blip r:embed="rId3"/>
          <a:stretch>
            <a:fillRect/>
          </a:stretch>
        </p:blipFill>
        <p:spPr>
          <a:xfrm>
            <a:off x="472848" y="175691"/>
            <a:ext cx="2673124" cy="1117852"/>
          </a:xfrm>
          <a:prstGeom prst="rect">
            <a:avLst/>
          </a:prstGeom>
        </p:spPr>
      </p:pic>
    </p:spTree>
    <p:extLst>
      <p:ext uri="{BB962C8B-B14F-4D97-AF65-F5344CB8AC3E}">
        <p14:creationId xmlns:p14="http://schemas.microsoft.com/office/powerpoint/2010/main" val="4291700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BA08313-3E1E-4706-ACBE-745B0412FB3E}"/>
              </a:ext>
            </a:extLst>
          </p:cNvPr>
          <p:cNvSpPr txBox="1"/>
          <p:nvPr/>
        </p:nvSpPr>
        <p:spPr>
          <a:xfrm>
            <a:off x="251791" y="349897"/>
            <a:ext cx="11688418" cy="113877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fr-FR" sz="3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Port du masque </a:t>
            </a:r>
            <a:r>
              <a:rPr lang="fr-FR" sz="3400" b="0" cap="small" dirty="0">
                <a:solidFill>
                  <a:srgbClr val="002060"/>
                </a:solidFill>
                <a:effectLst>
                  <a:outerShdw blurRad="38100" dist="38100" dir="2700000" algn="tl">
                    <a:srgbClr val="000000">
                      <a:alpha val="43137"/>
                    </a:srgbClr>
                  </a:outerShdw>
                </a:effectLst>
                <a:latin typeface="Sketch Nice" panose="02000500000000000000" pitchFamily="2" charset="0"/>
                <a:ea typeface="Tahoma" panose="020B0604030504040204" pitchFamily="34" charset="0"/>
                <a:cs typeface="Tahoma" panose="020B0604030504040204" pitchFamily="34" charset="0"/>
              </a:rPr>
              <a:t>/</a:t>
            </a:r>
          </a:p>
          <a:p>
            <a:pPr algn="ctr">
              <a:lnSpc>
                <a:spcPct val="100000"/>
              </a:lnSpc>
            </a:pPr>
            <a:r>
              <a:rPr lang="fr-FR" sz="3400" b="0" cap="small" dirty="0">
                <a:solidFill>
                  <a:srgbClr val="002060"/>
                </a:solidFill>
                <a:effectLst>
                  <a:outerShdw blurRad="38100" dist="38100" dir="2700000" algn="tl">
                    <a:srgbClr val="000000">
                      <a:alpha val="43137"/>
                    </a:srgbClr>
                  </a:outerShdw>
                </a:effectLst>
                <a:latin typeface="Sketch Block" panose="02000000000000000000" pitchFamily="2" charset="0"/>
                <a:ea typeface="Tahoma" panose="020B0604030504040204" pitchFamily="34" charset="0"/>
                <a:cs typeface="Tahoma" panose="020B0604030504040204" pitchFamily="34" charset="0"/>
              </a:rPr>
              <a:t>Utilisation du gel hydroalcoolique</a:t>
            </a:r>
          </a:p>
        </p:txBody>
      </p:sp>
      <p:sp>
        <p:nvSpPr>
          <p:cNvPr id="14" name="Rectangle 13">
            <a:extLst>
              <a:ext uri="{FF2B5EF4-FFF2-40B4-BE49-F238E27FC236}">
                <a16:creationId xmlns:a16="http://schemas.microsoft.com/office/drawing/2014/main" id="{FBCAA3CF-E37D-4240-8459-3FC85893FF81}"/>
              </a:ext>
            </a:extLst>
          </p:cNvPr>
          <p:cNvSpPr/>
          <p:nvPr/>
        </p:nvSpPr>
        <p:spPr>
          <a:xfrm rot="20396615">
            <a:off x="10203114" y="-725517"/>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6851DBD2-FABC-4C05-A6BE-012CD8460DF0}"/>
              </a:ext>
            </a:extLst>
          </p:cNvPr>
          <p:cNvSpPr txBox="1"/>
          <p:nvPr/>
        </p:nvSpPr>
        <p:spPr>
          <a:xfrm>
            <a:off x="10012256" y="153722"/>
            <a:ext cx="2226365" cy="369332"/>
          </a:xfrm>
          <a:prstGeom prst="rect">
            <a:avLst/>
          </a:prstGeom>
          <a:noFill/>
        </p:spPr>
        <p:txBody>
          <a:bodyPr wrap="square" rtlCol="0">
            <a:spAutoFit/>
          </a:bodyPr>
          <a:lstStyle/>
          <a:p>
            <a:pPr algn="ctr"/>
            <a:r>
              <a:rPr lang="fr-FR" dirty="0">
                <a:solidFill>
                  <a:srgbClr val="FF0066"/>
                </a:solidFill>
              </a:rPr>
              <a:t>Protocole sanitaire</a:t>
            </a:r>
          </a:p>
        </p:txBody>
      </p:sp>
      <p:pic>
        <p:nvPicPr>
          <p:cNvPr id="16" name="Picture 4" descr="bonhomme blanc puzzle 3d | images gratuites et libres de droits">
            <a:extLst>
              <a:ext uri="{FF2B5EF4-FFF2-40B4-BE49-F238E27FC236}">
                <a16:creationId xmlns:a16="http://schemas.microsoft.com/office/drawing/2014/main" id="{D98F2723-17DC-4C58-BCE9-99945271E0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232" y="80611"/>
            <a:ext cx="1516336" cy="15163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DCCE178-DB21-4205-B821-5E02753485B4}"/>
              </a:ext>
            </a:extLst>
          </p:cNvPr>
          <p:cNvSpPr/>
          <p:nvPr/>
        </p:nvSpPr>
        <p:spPr>
          <a:xfrm>
            <a:off x="469359" y="1644275"/>
            <a:ext cx="10739041" cy="3754874"/>
          </a:xfrm>
          <a:prstGeom prst="rect">
            <a:avLst/>
          </a:prstGeom>
        </p:spPr>
        <p:txBody>
          <a:bodyPr wrap="square">
            <a:spAutoFit/>
          </a:bodyPr>
          <a:lstStyle/>
          <a:p>
            <a:endParaRPr lang="fr-FR" sz="2400" b="1" dirty="0"/>
          </a:p>
          <a:p>
            <a:pPr marL="342900" indent="-342900" algn="just">
              <a:buFont typeface="Arial" panose="020B0604020202020204" pitchFamily="34" charset="0"/>
              <a:buChar char="•"/>
            </a:pPr>
            <a:r>
              <a:rPr lang="fr-FR" sz="2000" b="1" dirty="0">
                <a:solidFill>
                  <a:srgbClr val="002060"/>
                </a:solidFill>
              </a:rPr>
              <a:t>Tous les adultes devront  obligatoirement porter un masque</a:t>
            </a:r>
            <a:r>
              <a:rPr lang="fr-FR" sz="2000" dirty="0"/>
              <a:t>.</a:t>
            </a:r>
          </a:p>
          <a:p>
            <a:pPr algn="just"/>
            <a:endParaRPr lang="fr-FR" sz="2000" dirty="0"/>
          </a:p>
          <a:p>
            <a:pPr algn="l"/>
            <a:r>
              <a:rPr lang="fr-FR" sz="1800" b="0" i="0" u="none" strike="noStrike" baseline="0" dirty="0">
                <a:latin typeface="Calibri" panose="020F0502020204030204" pitchFamily="34" charset="0"/>
              </a:rPr>
              <a:t>             </a:t>
            </a:r>
          </a:p>
          <a:p>
            <a:pPr algn="l"/>
            <a:r>
              <a:rPr lang="fr-FR" sz="1800" b="0" i="0" u="none" strike="noStrike" baseline="0" dirty="0">
                <a:latin typeface="SymbolMT"/>
              </a:rPr>
              <a:t>•     </a:t>
            </a:r>
            <a:r>
              <a:rPr lang="fr-FR" dirty="0">
                <a:latin typeface="Calibri" panose="020F0502020204030204" pitchFamily="34" charset="0"/>
              </a:rPr>
              <a:t>P</a:t>
            </a:r>
            <a:r>
              <a:rPr lang="fr-FR" sz="1800" b="0" i="0" u="none" strike="noStrike" baseline="0" dirty="0">
                <a:latin typeface="Calibri" panose="020F0502020204030204" pitchFamily="34" charset="0"/>
              </a:rPr>
              <a:t>our les élèves des écoles élémentaires, le port du masque n’est pas recommandé mais des masques sont à   </a:t>
            </a:r>
            <a:r>
              <a:rPr lang="fr-FR" sz="1800" b="0" i="0" u="none" strike="noStrike" baseline="0" dirty="0">
                <a:solidFill>
                  <a:schemeClr val="bg1"/>
                </a:solidFill>
                <a:latin typeface="Calibri" panose="020F0502020204030204" pitchFamily="34" charset="0"/>
              </a:rPr>
              <a:t>…….</a:t>
            </a:r>
            <a:r>
              <a:rPr lang="fr-FR" sz="1800" b="0" i="0" u="none" strike="noStrike" baseline="0" dirty="0">
                <a:latin typeface="Calibri" panose="020F0502020204030204" pitchFamily="34" charset="0"/>
              </a:rPr>
              <a:t>disposition pour équiper les enfants présentant des symptômes dans l’attente de leur départ de l’école.</a:t>
            </a:r>
            <a:endParaRPr lang="fr-FR" sz="2000" dirty="0"/>
          </a:p>
          <a:p>
            <a:pPr marL="179388" indent="-179388"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Pour </a:t>
            </a:r>
            <a:r>
              <a:rPr lang="fr-FR" sz="2000" b="1" dirty="0">
                <a:solidFill>
                  <a:srgbClr val="002060"/>
                </a:solidFill>
              </a:rPr>
              <a:t>les</a:t>
            </a:r>
            <a:r>
              <a:rPr lang="fr-FR" sz="2000" dirty="0">
                <a:solidFill>
                  <a:srgbClr val="002060"/>
                </a:solidFill>
              </a:rPr>
              <a:t> </a:t>
            </a:r>
            <a:r>
              <a:rPr lang="fr-FR" sz="2000" b="1" dirty="0">
                <a:solidFill>
                  <a:srgbClr val="002060"/>
                </a:solidFill>
              </a:rPr>
              <a:t>élèves de maternelle le port du masque est à proscrire</a:t>
            </a:r>
            <a:r>
              <a:rPr lang="fr-FR" sz="2000" dirty="0"/>
              <a:t>.</a:t>
            </a:r>
          </a:p>
          <a:p>
            <a:pPr algn="just"/>
            <a:endParaRPr lang="fr-FR" sz="2000" dirty="0"/>
          </a:p>
          <a:p>
            <a:pPr marL="342900" indent="-342900" algn="just">
              <a:buFont typeface="Arial" panose="020B0604020202020204" pitchFamily="34" charset="0"/>
              <a:buChar char="•"/>
            </a:pPr>
            <a:r>
              <a:rPr lang="fr-FR" sz="2000" dirty="0"/>
              <a:t>Du </a:t>
            </a:r>
            <a:r>
              <a:rPr lang="fr-FR" sz="2000" b="1" dirty="0">
                <a:solidFill>
                  <a:srgbClr val="002060"/>
                </a:solidFill>
              </a:rPr>
              <a:t>gel hydroalcoolique </a:t>
            </a:r>
            <a:r>
              <a:rPr lang="fr-FR" sz="2000" dirty="0"/>
              <a:t>sera mis à disposition des enseignants, ASEMS et AESH pour un usage ciblé. Il ne sera pas accessible aux élèves. Pour des raisons de sécurité liées à son utilisation pouvant s’avérer dangereuse, </a:t>
            </a:r>
            <a:r>
              <a:rPr lang="fr-FR" sz="2000" b="1" dirty="0">
                <a:solidFill>
                  <a:srgbClr val="002060"/>
                </a:solidFill>
              </a:rPr>
              <a:t>aucun élève n’est autorisé à en apporter à l’école</a:t>
            </a:r>
            <a:r>
              <a:rPr lang="fr-FR" sz="2000" dirty="0"/>
              <a:t>. </a:t>
            </a:r>
          </a:p>
        </p:txBody>
      </p:sp>
      <p:pic>
        <p:nvPicPr>
          <p:cNvPr id="9" name="Image 8">
            <a:extLst>
              <a:ext uri="{FF2B5EF4-FFF2-40B4-BE49-F238E27FC236}">
                <a16:creationId xmlns:a16="http://schemas.microsoft.com/office/drawing/2014/main" id="{92FC4F05-9C6A-48CE-AFC1-DE03E46DFB8C}"/>
              </a:ext>
            </a:extLst>
          </p:cNvPr>
          <p:cNvPicPr>
            <a:picLocks noChangeAspect="1"/>
          </p:cNvPicPr>
          <p:nvPr/>
        </p:nvPicPr>
        <p:blipFill>
          <a:blip r:embed="rId3"/>
          <a:stretch>
            <a:fillRect/>
          </a:stretch>
        </p:blipFill>
        <p:spPr>
          <a:xfrm>
            <a:off x="407534" y="194292"/>
            <a:ext cx="2673124" cy="1117852"/>
          </a:xfrm>
          <a:prstGeom prst="rect">
            <a:avLst/>
          </a:prstGeom>
        </p:spPr>
      </p:pic>
    </p:spTree>
    <p:extLst>
      <p:ext uri="{BB962C8B-B14F-4D97-AF65-F5344CB8AC3E}">
        <p14:creationId xmlns:p14="http://schemas.microsoft.com/office/powerpoint/2010/main" val="13628178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b="51413"/>
          <a:stretch/>
        </p:blipFill>
        <p:spPr>
          <a:xfrm>
            <a:off x="486054" y="2111087"/>
            <a:ext cx="7288036" cy="4038149"/>
          </a:xfrm>
          <a:prstGeom prst="rect">
            <a:avLst/>
          </a:prstGeom>
        </p:spPr>
      </p:pic>
      <p:sp>
        <p:nvSpPr>
          <p:cNvPr id="6" name="ZoneTexte 5">
            <a:extLst>
              <a:ext uri="{FF2B5EF4-FFF2-40B4-BE49-F238E27FC236}">
                <a16:creationId xmlns:a16="http://schemas.microsoft.com/office/drawing/2014/main" id="{CBA08313-3E1E-4706-ACBE-745B0412FB3E}"/>
              </a:ext>
            </a:extLst>
          </p:cNvPr>
          <p:cNvSpPr txBox="1"/>
          <p:nvPr/>
        </p:nvSpPr>
        <p:spPr>
          <a:xfrm>
            <a:off x="251791" y="349897"/>
            <a:ext cx="11688418" cy="144655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nSpc>
                <a:spcPct val="150000"/>
              </a:lnSpc>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small" spc="0" normalizeH="0" baseline="0" noProof="0" dirty="0">
                <a:ln>
                  <a:noFill/>
                </a:ln>
                <a:solidFill>
                  <a:srgbClr val="002060"/>
                </a:solidFill>
                <a:effectLst>
                  <a:outerShdw blurRad="38100" dist="38100" dir="2700000" algn="tl">
                    <a:srgbClr val="000000">
                      <a:alpha val="43137"/>
                    </a:srgbClr>
                  </a:outerShdw>
                </a:effectLst>
                <a:uLnTx/>
                <a:uFillTx/>
                <a:latin typeface="Sketch Block" panose="02000000000000000000" pitchFamily="2" charset="0"/>
                <a:ea typeface="Tahoma" panose="020B0604030504040204" pitchFamily="34" charset="0"/>
                <a:cs typeface="Tahoma" panose="020B0604030504040204" pitchFamily="34" charset="0"/>
              </a:rPr>
              <a:t>Porter efficacement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small" spc="0" normalizeH="0" baseline="0" noProof="0" dirty="0">
                <a:ln>
                  <a:noFill/>
                </a:ln>
                <a:solidFill>
                  <a:srgbClr val="002060"/>
                </a:solidFill>
                <a:effectLst>
                  <a:outerShdw blurRad="38100" dist="38100" dir="2700000" algn="tl">
                    <a:srgbClr val="000000">
                      <a:alpha val="43137"/>
                    </a:srgbClr>
                  </a:outerShdw>
                </a:effectLst>
                <a:uLnTx/>
                <a:uFillTx/>
                <a:latin typeface="Sketch Block" panose="02000000000000000000" pitchFamily="2" charset="0"/>
                <a:ea typeface="Tahoma" panose="020B0604030504040204" pitchFamily="34" charset="0"/>
                <a:cs typeface="Tahoma" panose="020B0604030504040204" pitchFamily="34" charset="0"/>
              </a:rPr>
              <a:t>un masque</a:t>
            </a:r>
          </a:p>
        </p:txBody>
      </p:sp>
      <p:pic>
        <p:nvPicPr>
          <p:cNvPr id="4" name="Image 3">
            <a:extLst>
              <a:ext uri="{FF2B5EF4-FFF2-40B4-BE49-F238E27FC236}">
                <a16:creationId xmlns:a16="http://schemas.microsoft.com/office/drawing/2014/main" id="{6F32767A-1DE4-4E96-BEDC-6D811CFE4651}"/>
              </a:ext>
            </a:extLst>
          </p:cNvPr>
          <p:cNvPicPr>
            <a:picLocks noChangeAspect="1"/>
          </p:cNvPicPr>
          <p:nvPr/>
        </p:nvPicPr>
        <p:blipFill>
          <a:blip r:embed="rId3"/>
          <a:stretch>
            <a:fillRect/>
          </a:stretch>
        </p:blipFill>
        <p:spPr>
          <a:xfrm>
            <a:off x="7951305" y="2638012"/>
            <a:ext cx="3423337" cy="3272307"/>
          </a:xfrm>
          <a:prstGeom prst="rect">
            <a:avLst/>
          </a:prstGeom>
        </p:spPr>
      </p:pic>
      <p:sp>
        <p:nvSpPr>
          <p:cNvPr id="14" name="Rectangle 13">
            <a:extLst>
              <a:ext uri="{FF2B5EF4-FFF2-40B4-BE49-F238E27FC236}">
                <a16:creationId xmlns:a16="http://schemas.microsoft.com/office/drawing/2014/main" id="{FBCAA3CF-E37D-4240-8459-3FC85893FF81}"/>
              </a:ext>
            </a:extLst>
          </p:cNvPr>
          <p:cNvSpPr/>
          <p:nvPr/>
        </p:nvSpPr>
        <p:spPr>
          <a:xfrm rot="20396615">
            <a:off x="10203114" y="-725517"/>
            <a:ext cx="2759508" cy="2390520"/>
          </a:xfrm>
          <a:prstGeom prst="rect">
            <a:avLst/>
          </a:prstGeom>
          <a:solidFill>
            <a:schemeClr val="bg1"/>
          </a:solidFill>
          <a:ln w="7620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6851DBD2-FABC-4C05-A6BE-012CD8460DF0}"/>
              </a:ext>
            </a:extLst>
          </p:cNvPr>
          <p:cNvSpPr txBox="1"/>
          <p:nvPr/>
        </p:nvSpPr>
        <p:spPr>
          <a:xfrm>
            <a:off x="10012256" y="153722"/>
            <a:ext cx="2226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66"/>
                </a:solidFill>
                <a:effectLst/>
                <a:uLnTx/>
                <a:uFillTx/>
                <a:latin typeface="Calibri" panose="020F0502020204030204"/>
                <a:ea typeface="+mn-ea"/>
                <a:cs typeface="+mn-cs"/>
              </a:rPr>
              <a:t>Protocole sanitaire</a:t>
            </a:r>
          </a:p>
        </p:txBody>
      </p:sp>
      <p:pic>
        <p:nvPicPr>
          <p:cNvPr id="16" name="Picture 4" descr="bonhomme blanc puzzle 3d | images gratuites et libres de droits">
            <a:extLst>
              <a:ext uri="{FF2B5EF4-FFF2-40B4-BE49-F238E27FC236}">
                <a16:creationId xmlns:a16="http://schemas.microsoft.com/office/drawing/2014/main" id="{D98F2723-17DC-4C58-BCE9-99945271E00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232" y="80611"/>
            <a:ext cx="1516336" cy="151633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FFEC8348-B2EF-4590-A594-DF39F47A533A}"/>
              </a:ext>
            </a:extLst>
          </p:cNvPr>
          <p:cNvPicPr>
            <a:picLocks noChangeAspect="1"/>
          </p:cNvPicPr>
          <p:nvPr/>
        </p:nvPicPr>
        <p:blipFill>
          <a:blip r:embed="rId5"/>
          <a:stretch>
            <a:fillRect/>
          </a:stretch>
        </p:blipFill>
        <p:spPr>
          <a:xfrm>
            <a:off x="472848" y="175691"/>
            <a:ext cx="2673124" cy="1117852"/>
          </a:xfrm>
          <a:prstGeom prst="rect">
            <a:avLst/>
          </a:prstGeom>
        </p:spPr>
      </p:pic>
    </p:spTree>
    <p:extLst>
      <p:ext uri="{BB962C8B-B14F-4D97-AF65-F5344CB8AC3E}">
        <p14:creationId xmlns:p14="http://schemas.microsoft.com/office/powerpoint/2010/main" val="453051338"/>
      </p:ext>
    </p:extLst>
  </p:cSld>
  <p:clrMapOvr>
    <a:masterClrMapping/>
  </p:clrMapOvr>
  <p:transition>
    <p:fad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6517</TotalTime>
  <Words>1440</Words>
  <Application>Microsoft Office PowerPoint</Application>
  <PresentationFormat>Grand écran</PresentationFormat>
  <Paragraphs>122</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Calibri-Bold</vt:lpstr>
      <vt:lpstr>Sketch Block</vt:lpstr>
      <vt:lpstr>Sketch Nice</vt:lpstr>
      <vt:lpstr>SymbolMT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Laure2</dc:creator>
  <cp:lastModifiedBy>ANNE MARTINEAU</cp:lastModifiedBy>
  <cp:revision>454</cp:revision>
  <cp:lastPrinted>2020-08-28T09:57:29Z</cp:lastPrinted>
  <dcterms:created xsi:type="dcterms:W3CDTF">2015-10-28T12:51:53Z</dcterms:created>
  <dcterms:modified xsi:type="dcterms:W3CDTF">2020-08-28T10:25:17Z</dcterms:modified>
</cp:coreProperties>
</file>